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notesMasterIdLst>
    <p:notesMasterId r:id="rId72"/>
  </p:notesMasterIdLst>
  <p:handoutMasterIdLst>
    <p:handoutMasterId r:id="rId73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315" r:id="rId44"/>
    <p:sldId id="316" r:id="rId45"/>
    <p:sldId id="317" r:id="rId46"/>
    <p:sldId id="318" r:id="rId47"/>
    <p:sldId id="319" r:id="rId48"/>
    <p:sldId id="320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21" r:id="rId60"/>
    <p:sldId id="322" r:id="rId61"/>
    <p:sldId id="323" r:id="rId62"/>
    <p:sldId id="324" r:id="rId63"/>
    <p:sldId id="325" r:id="rId64"/>
    <p:sldId id="310" r:id="rId65"/>
    <p:sldId id="311" r:id="rId66"/>
    <p:sldId id="312" r:id="rId67"/>
    <p:sldId id="313" r:id="rId68"/>
    <p:sldId id="314" r:id="rId69"/>
    <p:sldId id="308" r:id="rId70"/>
    <p:sldId id="309" r:id="rId7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42" autoAdjust="0"/>
    <p:restoredTop sz="87224" autoAdjust="0"/>
  </p:normalViewPr>
  <p:slideViewPr>
    <p:cSldViewPr snapToGrid="0">
      <p:cViewPr varScale="1">
        <p:scale>
          <a:sx n="56" d="100"/>
          <a:sy n="56" d="100"/>
        </p:scale>
        <p:origin x="1188" y="72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E1F4A7A-4685-4D3A-9800-C7E214114356}" type="datetime1">
              <a:rPr lang="ko-KR" altLang="en-US"/>
              <a:pPr lvl="0">
                <a:defRPr/>
              </a:pPr>
              <a:t>2019-12-06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D15B0502-C098-4AB5-A708-A8A3BAC38961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JPG>
</file>

<file path=ppt/media/image60.png>
</file>

<file path=ppt/media/image61.JPG>
</file>

<file path=ppt/media/image62.JPG>
</file>

<file path=ppt/media/image62.png>
</file>

<file path=ppt/media/image63.png>
</file>

<file path=ppt/media/image64.JPG>
</file>

<file path=ppt/media/image65.JPG>
</file>

<file path=ppt/media/image66.JP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F0FF4F40-0A3F-421E-8034-BF6831EF52E9}" type="datetime1">
              <a:rPr lang="ko-KR" altLang="en-US"/>
              <a:pPr lvl="0">
                <a:defRPr/>
              </a:pPr>
              <a:t>2019-12-06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36B497C7-5145-4757-BA98-403CF7558EE0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36B497C7-5145-4757-BA98-403CF7558EE0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3650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875780" y="171450"/>
            <a:ext cx="8098506" cy="6529388"/>
          </a:xfrm>
          <a:custGeom>
            <a:avLst/>
            <a:gdLst>
              <a:gd name="connsiteX0" fmla="*/ 0 w 8098506"/>
              <a:gd name="connsiteY0" fmla="*/ 0 h 6529388"/>
              <a:gd name="connsiteX1" fmla="*/ 8098506 w 8098506"/>
              <a:gd name="connsiteY1" fmla="*/ 0 h 6529388"/>
              <a:gd name="connsiteX2" fmla="*/ 8098506 w 8098506"/>
              <a:gd name="connsiteY2" fmla="*/ 6529388 h 6529388"/>
              <a:gd name="connsiteX3" fmla="*/ 0 w 8098506"/>
              <a:gd name="connsiteY3" fmla="*/ 6529388 h 6529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98506" h="6529388">
                <a:moveTo>
                  <a:pt x="0" y="0"/>
                </a:moveTo>
                <a:lnTo>
                  <a:pt x="8098506" y="0"/>
                </a:lnTo>
                <a:lnTo>
                  <a:pt x="8098506" y="6529388"/>
                </a:lnTo>
                <a:lnTo>
                  <a:pt x="0" y="652938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248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250617" y="2835370"/>
            <a:ext cx="3619496" cy="3624498"/>
          </a:xfrm>
          <a:custGeom>
            <a:avLst/>
            <a:gdLst>
              <a:gd name="connsiteX0" fmla="*/ 2297113 w 4594226"/>
              <a:gd name="connsiteY0" fmla="*/ 0 h 4600576"/>
              <a:gd name="connsiteX1" fmla="*/ 4594226 w 4594226"/>
              <a:gd name="connsiteY1" fmla="*/ 2300288 h 4600576"/>
              <a:gd name="connsiteX2" fmla="*/ 2297113 w 4594226"/>
              <a:gd name="connsiteY2" fmla="*/ 4600576 h 4600576"/>
              <a:gd name="connsiteX3" fmla="*/ 0 w 4594226"/>
              <a:gd name="connsiteY3" fmla="*/ 2300288 h 4600576"/>
              <a:gd name="connsiteX4" fmla="*/ 2297113 w 4594226"/>
              <a:gd name="connsiteY4" fmla="*/ 0 h 4600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94226" h="4600576">
                <a:moveTo>
                  <a:pt x="2297113" y="0"/>
                </a:moveTo>
                <a:cubicBezTo>
                  <a:pt x="3565773" y="0"/>
                  <a:pt x="4594226" y="1029874"/>
                  <a:pt x="4594226" y="2300288"/>
                </a:cubicBezTo>
                <a:cubicBezTo>
                  <a:pt x="4594226" y="3570702"/>
                  <a:pt x="3565773" y="4600576"/>
                  <a:pt x="2297113" y="4600576"/>
                </a:cubicBezTo>
                <a:cubicBezTo>
                  <a:pt x="1028453" y="4600576"/>
                  <a:pt x="0" y="3570702"/>
                  <a:pt x="0" y="2300288"/>
                </a:cubicBezTo>
                <a:cubicBezTo>
                  <a:pt x="0" y="1029874"/>
                  <a:pt x="1028453" y="0"/>
                  <a:pt x="22971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951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3953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13.209.48.145:9090/UrbanTable/" TargetMode="External"/><Relationship Id="rId2" Type="http://schemas.openxmlformats.org/officeDocument/2006/relationships/hyperlink" Target="https://github.com/Fedcba13/kh_final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JPG"/><Relationship Id="rId2" Type="http://schemas.openxmlformats.org/officeDocument/2006/relationships/image" Target="../media/image60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JP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3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val 41"/>
          <p:cNvSpPr>
            <a:spLocks noChangeArrowheads="1"/>
          </p:cNvSpPr>
          <p:nvPr/>
        </p:nvSpPr>
        <p:spPr bwMode="auto">
          <a:xfrm>
            <a:off x="3795713" y="1128713"/>
            <a:ext cx="4594225" cy="4600575"/>
          </a:xfrm>
          <a:prstGeom prst="ellipse">
            <a:avLst/>
          </a:prstGeom>
          <a:solidFill>
            <a:srgbClr val="38343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Freeform 42"/>
          <p:cNvSpPr>
            <a:spLocks noEditPoints="1"/>
          </p:cNvSpPr>
          <p:nvPr/>
        </p:nvSpPr>
        <p:spPr bwMode="auto">
          <a:xfrm>
            <a:off x="3951288" y="1284288"/>
            <a:ext cx="4284663" cy="4289425"/>
          </a:xfrm>
          <a:custGeom>
            <a:avLst/>
            <a:gdLst>
              <a:gd name="T0" fmla="*/ 831 w 1662"/>
              <a:gd name="T1" fmla="*/ 1662 h 1662"/>
              <a:gd name="T2" fmla="*/ 0 w 1662"/>
              <a:gd name="T3" fmla="*/ 831 h 1662"/>
              <a:gd name="T4" fmla="*/ 831 w 1662"/>
              <a:gd name="T5" fmla="*/ 0 h 1662"/>
              <a:gd name="T6" fmla="*/ 1662 w 1662"/>
              <a:gd name="T7" fmla="*/ 831 h 1662"/>
              <a:gd name="T8" fmla="*/ 831 w 1662"/>
              <a:gd name="T9" fmla="*/ 1662 h 1662"/>
              <a:gd name="T10" fmla="*/ 831 w 1662"/>
              <a:gd name="T11" fmla="*/ 12 h 1662"/>
              <a:gd name="T12" fmla="*/ 12 w 1662"/>
              <a:gd name="T13" fmla="*/ 831 h 1662"/>
              <a:gd name="T14" fmla="*/ 831 w 1662"/>
              <a:gd name="T15" fmla="*/ 1650 h 1662"/>
              <a:gd name="T16" fmla="*/ 1650 w 1662"/>
              <a:gd name="T17" fmla="*/ 831 h 1662"/>
              <a:gd name="T18" fmla="*/ 831 w 1662"/>
              <a:gd name="T19" fmla="*/ 12 h 1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62" h="1662">
                <a:moveTo>
                  <a:pt x="831" y="1662"/>
                </a:moveTo>
                <a:cubicBezTo>
                  <a:pt x="373" y="1662"/>
                  <a:pt x="0" y="1289"/>
                  <a:pt x="0" y="831"/>
                </a:cubicBezTo>
                <a:cubicBezTo>
                  <a:pt x="0" y="373"/>
                  <a:pt x="373" y="0"/>
                  <a:pt x="831" y="0"/>
                </a:cubicBezTo>
                <a:cubicBezTo>
                  <a:pt x="1289" y="0"/>
                  <a:pt x="1662" y="373"/>
                  <a:pt x="1662" y="831"/>
                </a:cubicBezTo>
                <a:cubicBezTo>
                  <a:pt x="1662" y="1289"/>
                  <a:pt x="1289" y="1662"/>
                  <a:pt x="831" y="1662"/>
                </a:cubicBezTo>
                <a:close/>
                <a:moveTo>
                  <a:pt x="831" y="12"/>
                </a:moveTo>
                <a:cubicBezTo>
                  <a:pt x="380" y="12"/>
                  <a:pt x="12" y="380"/>
                  <a:pt x="12" y="831"/>
                </a:cubicBezTo>
                <a:cubicBezTo>
                  <a:pt x="12" y="1282"/>
                  <a:pt x="380" y="1650"/>
                  <a:pt x="831" y="1650"/>
                </a:cubicBezTo>
                <a:cubicBezTo>
                  <a:pt x="1282" y="1650"/>
                  <a:pt x="1650" y="1282"/>
                  <a:pt x="1650" y="831"/>
                </a:cubicBezTo>
                <a:cubicBezTo>
                  <a:pt x="1650" y="380"/>
                  <a:pt x="1282" y="12"/>
                  <a:pt x="831" y="12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81"/>
          <p:cNvSpPr>
            <a:spLocks/>
          </p:cNvSpPr>
          <p:nvPr/>
        </p:nvSpPr>
        <p:spPr bwMode="auto">
          <a:xfrm>
            <a:off x="5873751" y="5040313"/>
            <a:ext cx="201613" cy="288925"/>
          </a:xfrm>
          <a:custGeom>
            <a:avLst/>
            <a:gdLst>
              <a:gd name="T0" fmla="*/ 93 w 127"/>
              <a:gd name="T1" fmla="*/ 164 h 182"/>
              <a:gd name="T2" fmla="*/ 20 w 127"/>
              <a:gd name="T3" fmla="*/ 91 h 182"/>
              <a:gd name="T4" fmla="*/ 93 w 127"/>
              <a:gd name="T5" fmla="*/ 18 h 182"/>
              <a:gd name="T6" fmla="*/ 117 w 127"/>
              <a:gd name="T7" fmla="*/ 44 h 182"/>
              <a:gd name="T8" fmla="*/ 127 w 127"/>
              <a:gd name="T9" fmla="*/ 34 h 182"/>
              <a:gd name="T10" fmla="*/ 93 w 127"/>
              <a:gd name="T11" fmla="*/ 0 h 182"/>
              <a:gd name="T12" fmla="*/ 0 w 127"/>
              <a:gd name="T13" fmla="*/ 91 h 182"/>
              <a:gd name="T14" fmla="*/ 93 w 127"/>
              <a:gd name="T15" fmla="*/ 182 h 182"/>
              <a:gd name="T16" fmla="*/ 127 w 127"/>
              <a:gd name="T17" fmla="*/ 148 h 182"/>
              <a:gd name="T18" fmla="*/ 117 w 127"/>
              <a:gd name="T19" fmla="*/ 138 h 182"/>
              <a:gd name="T20" fmla="*/ 93 w 127"/>
              <a:gd name="T21" fmla="*/ 164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7" h="182">
                <a:moveTo>
                  <a:pt x="93" y="164"/>
                </a:moveTo>
                <a:lnTo>
                  <a:pt x="20" y="91"/>
                </a:lnTo>
                <a:lnTo>
                  <a:pt x="93" y="18"/>
                </a:lnTo>
                <a:lnTo>
                  <a:pt x="117" y="44"/>
                </a:lnTo>
                <a:lnTo>
                  <a:pt x="127" y="34"/>
                </a:lnTo>
                <a:lnTo>
                  <a:pt x="93" y="0"/>
                </a:lnTo>
                <a:lnTo>
                  <a:pt x="0" y="91"/>
                </a:lnTo>
                <a:lnTo>
                  <a:pt x="93" y="182"/>
                </a:lnTo>
                <a:lnTo>
                  <a:pt x="127" y="148"/>
                </a:lnTo>
                <a:lnTo>
                  <a:pt x="117" y="138"/>
                </a:lnTo>
                <a:lnTo>
                  <a:pt x="93" y="1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53" name="TextBox 1752"/>
          <p:cNvSpPr txBox="1"/>
          <p:nvPr/>
        </p:nvSpPr>
        <p:spPr>
          <a:xfrm>
            <a:off x="3807394" y="2844225"/>
            <a:ext cx="46611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Calibri" panose="020F0502020204030204" pitchFamily="34" charset="0"/>
                <a:ea typeface="Raleway" pitchFamily="2" charset="0"/>
                <a:cs typeface="Calibri" panose="020F0502020204030204" pitchFamily="34" charset="0"/>
              </a:rPr>
              <a:t>Urban Table</a:t>
            </a:r>
          </a:p>
        </p:txBody>
      </p:sp>
      <p:sp>
        <p:nvSpPr>
          <p:cNvPr id="86" name="Freeform 82"/>
          <p:cNvSpPr>
            <a:spLocks noEditPoints="1"/>
          </p:cNvSpPr>
          <p:nvPr/>
        </p:nvSpPr>
        <p:spPr bwMode="auto">
          <a:xfrm>
            <a:off x="6000751" y="5040313"/>
            <a:ext cx="290513" cy="288925"/>
          </a:xfrm>
          <a:custGeom>
            <a:avLst/>
            <a:gdLst>
              <a:gd name="T0" fmla="*/ 91 w 183"/>
              <a:gd name="T1" fmla="*/ 0 h 182"/>
              <a:gd name="T2" fmla="*/ 0 w 183"/>
              <a:gd name="T3" fmla="*/ 91 h 182"/>
              <a:gd name="T4" fmla="*/ 91 w 183"/>
              <a:gd name="T5" fmla="*/ 182 h 182"/>
              <a:gd name="T6" fmla="*/ 183 w 183"/>
              <a:gd name="T7" fmla="*/ 91 h 182"/>
              <a:gd name="T8" fmla="*/ 91 w 183"/>
              <a:gd name="T9" fmla="*/ 0 h 182"/>
              <a:gd name="T10" fmla="*/ 18 w 183"/>
              <a:gd name="T11" fmla="*/ 91 h 182"/>
              <a:gd name="T12" fmla="*/ 91 w 183"/>
              <a:gd name="T13" fmla="*/ 18 h 182"/>
              <a:gd name="T14" fmla="*/ 164 w 183"/>
              <a:gd name="T15" fmla="*/ 91 h 182"/>
              <a:gd name="T16" fmla="*/ 91 w 183"/>
              <a:gd name="T17" fmla="*/ 164 h 182"/>
              <a:gd name="T18" fmla="*/ 18 w 183"/>
              <a:gd name="T19" fmla="*/ 91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3" h="182">
                <a:moveTo>
                  <a:pt x="91" y="0"/>
                </a:moveTo>
                <a:lnTo>
                  <a:pt x="0" y="91"/>
                </a:lnTo>
                <a:lnTo>
                  <a:pt x="91" y="182"/>
                </a:lnTo>
                <a:lnTo>
                  <a:pt x="183" y="91"/>
                </a:lnTo>
                <a:lnTo>
                  <a:pt x="91" y="0"/>
                </a:lnTo>
                <a:close/>
                <a:moveTo>
                  <a:pt x="18" y="91"/>
                </a:moveTo>
                <a:lnTo>
                  <a:pt x="91" y="18"/>
                </a:lnTo>
                <a:lnTo>
                  <a:pt x="164" y="91"/>
                </a:lnTo>
                <a:lnTo>
                  <a:pt x="91" y="164"/>
                </a:lnTo>
                <a:lnTo>
                  <a:pt x="18" y="9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83"/>
          <p:cNvSpPr>
            <a:spLocks/>
          </p:cNvSpPr>
          <p:nvPr/>
        </p:nvSpPr>
        <p:spPr bwMode="auto">
          <a:xfrm>
            <a:off x="6111876" y="1528763"/>
            <a:ext cx="200025" cy="288925"/>
          </a:xfrm>
          <a:custGeom>
            <a:avLst/>
            <a:gdLst>
              <a:gd name="T0" fmla="*/ 34 w 126"/>
              <a:gd name="T1" fmla="*/ 164 h 182"/>
              <a:gd name="T2" fmla="*/ 107 w 126"/>
              <a:gd name="T3" fmla="*/ 91 h 182"/>
              <a:gd name="T4" fmla="*/ 34 w 126"/>
              <a:gd name="T5" fmla="*/ 18 h 182"/>
              <a:gd name="T6" fmla="*/ 9 w 126"/>
              <a:gd name="T7" fmla="*/ 44 h 182"/>
              <a:gd name="T8" fmla="*/ 0 w 126"/>
              <a:gd name="T9" fmla="*/ 34 h 182"/>
              <a:gd name="T10" fmla="*/ 34 w 126"/>
              <a:gd name="T11" fmla="*/ 0 h 182"/>
              <a:gd name="T12" fmla="*/ 126 w 126"/>
              <a:gd name="T13" fmla="*/ 91 h 182"/>
              <a:gd name="T14" fmla="*/ 34 w 126"/>
              <a:gd name="T15" fmla="*/ 182 h 182"/>
              <a:gd name="T16" fmla="*/ 0 w 126"/>
              <a:gd name="T17" fmla="*/ 148 h 182"/>
              <a:gd name="T18" fmla="*/ 9 w 126"/>
              <a:gd name="T19" fmla="*/ 138 h 182"/>
              <a:gd name="T20" fmla="*/ 34 w 126"/>
              <a:gd name="T21" fmla="*/ 164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6" h="182">
                <a:moveTo>
                  <a:pt x="34" y="164"/>
                </a:moveTo>
                <a:lnTo>
                  <a:pt x="107" y="91"/>
                </a:lnTo>
                <a:lnTo>
                  <a:pt x="34" y="18"/>
                </a:lnTo>
                <a:lnTo>
                  <a:pt x="9" y="44"/>
                </a:lnTo>
                <a:lnTo>
                  <a:pt x="0" y="34"/>
                </a:lnTo>
                <a:lnTo>
                  <a:pt x="34" y="0"/>
                </a:lnTo>
                <a:lnTo>
                  <a:pt x="126" y="91"/>
                </a:lnTo>
                <a:lnTo>
                  <a:pt x="34" y="182"/>
                </a:lnTo>
                <a:lnTo>
                  <a:pt x="0" y="148"/>
                </a:lnTo>
                <a:lnTo>
                  <a:pt x="9" y="138"/>
                </a:lnTo>
                <a:lnTo>
                  <a:pt x="34" y="1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Freeform 84"/>
          <p:cNvSpPr>
            <a:spLocks noEditPoints="1"/>
          </p:cNvSpPr>
          <p:nvPr/>
        </p:nvSpPr>
        <p:spPr bwMode="auto">
          <a:xfrm>
            <a:off x="5894388" y="1528763"/>
            <a:ext cx="292100" cy="288925"/>
          </a:xfrm>
          <a:custGeom>
            <a:avLst/>
            <a:gdLst>
              <a:gd name="T0" fmla="*/ 0 w 184"/>
              <a:gd name="T1" fmla="*/ 91 h 182"/>
              <a:gd name="T2" fmla="*/ 93 w 184"/>
              <a:gd name="T3" fmla="*/ 182 h 182"/>
              <a:gd name="T4" fmla="*/ 184 w 184"/>
              <a:gd name="T5" fmla="*/ 91 h 182"/>
              <a:gd name="T6" fmla="*/ 93 w 184"/>
              <a:gd name="T7" fmla="*/ 0 h 182"/>
              <a:gd name="T8" fmla="*/ 0 w 184"/>
              <a:gd name="T9" fmla="*/ 91 h 182"/>
              <a:gd name="T10" fmla="*/ 93 w 184"/>
              <a:gd name="T11" fmla="*/ 164 h 182"/>
              <a:gd name="T12" fmla="*/ 20 w 184"/>
              <a:gd name="T13" fmla="*/ 91 h 182"/>
              <a:gd name="T14" fmla="*/ 93 w 184"/>
              <a:gd name="T15" fmla="*/ 18 h 182"/>
              <a:gd name="T16" fmla="*/ 166 w 184"/>
              <a:gd name="T17" fmla="*/ 91 h 182"/>
              <a:gd name="T18" fmla="*/ 93 w 184"/>
              <a:gd name="T19" fmla="*/ 164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4" h="182">
                <a:moveTo>
                  <a:pt x="0" y="91"/>
                </a:moveTo>
                <a:lnTo>
                  <a:pt x="93" y="182"/>
                </a:lnTo>
                <a:lnTo>
                  <a:pt x="184" y="91"/>
                </a:lnTo>
                <a:lnTo>
                  <a:pt x="93" y="0"/>
                </a:lnTo>
                <a:lnTo>
                  <a:pt x="0" y="91"/>
                </a:lnTo>
                <a:close/>
                <a:moveTo>
                  <a:pt x="93" y="164"/>
                </a:moveTo>
                <a:lnTo>
                  <a:pt x="20" y="91"/>
                </a:lnTo>
                <a:lnTo>
                  <a:pt x="93" y="18"/>
                </a:lnTo>
                <a:lnTo>
                  <a:pt x="166" y="91"/>
                </a:lnTo>
                <a:lnTo>
                  <a:pt x="93" y="1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B491BD-031C-46EB-B8AA-1FEE4E39461A}"/>
              </a:ext>
            </a:extLst>
          </p:cNvPr>
          <p:cNvSpPr txBox="1"/>
          <p:nvPr/>
        </p:nvSpPr>
        <p:spPr>
          <a:xfrm>
            <a:off x="3770887" y="5818188"/>
            <a:ext cx="5200585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ko-KR" dirty="0"/>
              <a:t>Source : </a:t>
            </a:r>
            <a:r>
              <a:rPr lang="en-US" altLang="ko-KR" dirty="0">
                <a:hlinkClick r:id="rId2"/>
              </a:rPr>
              <a:t>https://github.com/Fedcba13/kh_final</a:t>
            </a:r>
            <a:endParaRPr lang="en-US" altLang="ko-KR" dirty="0"/>
          </a:p>
          <a:p>
            <a:r>
              <a:rPr lang="en-US" altLang="ko-KR" dirty="0"/>
              <a:t>Page(Ec2) : </a:t>
            </a:r>
            <a:r>
              <a:rPr lang="en-US" altLang="ko-KR" dirty="0">
                <a:hlinkClick r:id="rId3"/>
              </a:rPr>
              <a:t>http://13.209.48.145:9090/UrbanTable/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23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-62295" y="2685307"/>
            <a:ext cx="26419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프로젝트 산출물</a:t>
            </a:r>
          </a:p>
          <a:p>
            <a:pPr lvl="0">
              <a:defRPr/>
            </a:pP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시퀀스다이어그램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  <a:p>
            <a:pPr>
              <a:lnSpc>
                <a:spcPct val="80000"/>
              </a:lnSpc>
              <a:defRPr/>
            </a:pPr>
            <a:r>
              <a:rPr lang="en-US" altLang="ko-KR" sz="5000" dirty="0">
                <a:solidFill>
                  <a:schemeClr val="accent1"/>
                </a:solidFill>
                <a:latin typeface="Noto Sans CJK KR Bold"/>
                <a:ea typeface="Noto Sans CJK KR Bold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/>
              <a:ea typeface="Noto Sans CJK KR Bold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918448" y="93035"/>
            <a:ext cx="10140492" cy="6671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79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</a:p>
          <a:p>
            <a:pPr lvl="0">
              <a:defRPr/>
            </a:pPr>
            <a:r>
              <a:rPr lang="ko-KR" altLang="en-US" sz="140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>
                <a:solidFill>
                  <a:schemeClr val="accent2">
                    <a:lumMod val="60000"/>
                    <a:lumOff val="40000"/>
                  </a:schemeClr>
                </a:solidFill>
              </a:rPr>
              <a:t>- ERD(</a:t>
            </a:r>
            <a:r>
              <a:rPr lang="ko-KR" altLang="en-US" sz="1400">
                <a:solidFill>
                  <a:schemeClr val="accent2">
                    <a:lumMod val="60000"/>
                    <a:lumOff val="40000"/>
                  </a:schemeClr>
                </a:solidFill>
              </a:rPr>
              <a:t>물리</a:t>
            </a:r>
            <a:r>
              <a:rPr lang="en-US" altLang="ko-KR" sz="1400">
                <a:solidFill>
                  <a:schemeClr val="accent2">
                    <a:lumMod val="60000"/>
                    <a:lumOff val="40000"/>
                  </a:schemeClr>
                </a:solidFill>
              </a:rPr>
              <a:t>/</a:t>
            </a:r>
            <a:r>
              <a:rPr lang="ko-KR" altLang="en-US" sz="1400">
                <a:solidFill>
                  <a:schemeClr val="accent2">
                    <a:lumMod val="60000"/>
                    <a:lumOff val="40000"/>
                  </a:schemeClr>
                </a:solidFill>
              </a:rPr>
              <a:t>논리</a:t>
            </a:r>
            <a:r>
              <a:rPr lang="en-US" altLang="ko-KR" sz="1400">
                <a:solidFill>
                  <a:schemeClr val="accent2">
                    <a:lumMod val="60000"/>
                    <a:lumOff val="40000"/>
                  </a:schemeClr>
                </a:solidFill>
              </a:rPr>
              <a:t>)</a:t>
            </a:r>
            <a:endParaRPr lang="ko-KR" altLang="en-US" sz="140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  <a:p>
            <a:pPr>
              <a:lnSpc>
                <a:spcPct val="80000"/>
              </a:lnSpc>
              <a:defRPr/>
            </a:pPr>
            <a:r>
              <a:rPr lang="en-US" altLang="ko-KR" sz="5000">
                <a:solidFill>
                  <a:schemeClr val="accent1"/>
                </a:solidFill>
                <a:latin typeface="Noto Sans CJK KR Bold"/>
                <a:ea typeface="Noto Sans CJK KR Bold"/>
              </a:rPr>
              <a:t> </a:t>
            </a:r>
            <a:endParaRPr lang="en-US" sz="5000">
              <a:solidFill>
                <a:schemeClr val="accent2"/>
              </a:solidFill>
              <a:latin typeface="Noto Sans CJK KR Bold"/>
              <a:ea typeface="Noto Sans CJK KR Bold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064488" y="380376"/>
            <a:ext cx="9817032" cy="609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755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</a:p>
          <a:p>
            <a:pPr lvl="0">
              <a:defRPr/>
            </a:pP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테이블 정의서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E909BD7-5643-4BD7-950C-ED48603E9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694" y="372184"/>
            <a:ext cx="8267700" cy="5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359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</a:p>
          <a:p>
            <a:pPr lvl="0">
              <a:defRPr/>
            </a:pP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테이블 정의서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F0926F2-DC8C-4B62-86B3-0B4CF1349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744" y="442912"/>
            <a:ext cx="8248650" cy="20288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32D3DE8-6A53-4FA7-9F2B-E8B188D6B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3744" y="2656310"/>
            <a:ext cx="82677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576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312DF0-84B3-48F8-9821-20709F8B9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694" y="372184"/>
            <a:ext cx="8467725" cy="4352925"/>
          </a:xfrm>
          <a:prstGeom prst="rect">
            <a:avLst/>
          </a:prstGeom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</a:p>
          <a:p>
            <a:pPr lvl="0">
              <a:defRPr/>
            </a:pP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테이블 정의서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2256332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D6F8711-3B22-4C3D-9B85-E5DD0CEB9E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694" y="381709"/>
            <a:ext cx="8496300" cy="5143500"/>
          </a:xfrm>
          <a:prstGeom prst="rect">
            <a:avLst/>
          </a:prstGeom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</a:p>
          <a:p>
            <a:pPr lvl="0">
              <a:defRPr/>
            </a:pP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테이블 정의서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236134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</a:p>
          <a:p>
            <a:pPr lvl="0">
              <a:defRPr/>
            </a:pP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테이블 정의서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DBC39C6-96A1-4963-BB1D-135873C1E2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694" y="381709"/>
            <a:ext cx="8429625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707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</a:p>
          <a:p>
            <a:pPr lvl="0">
              <a:defRPr/>
            </a:pP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테이블 정의서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67BC7B3-C790-4A90-94EC-7473C6438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694" y="381709"/>
            <a:ext cx="821055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043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</a:p>
          <a:p>
            <a:pPr lvl="0">
              <a:defRPr/>
            </a:pP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테이블 정의서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6C7B57F-E796-4101-880A-A19FB018D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694" y="400759"/>
            <a:ext cx="8239125" cy="269557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72BC3EF-091E-43D6-9DBE-F047476E9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4694" y="3207872"/>
            <a:ext cx="8439150" cy="202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465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</a:p>
          <a:p>
            <a:pPr lvl="0">
              <a:defRPr/>
            </a:pP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테이블 정의서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25832B1-92D0-4FAB-A486-7DC71E1C8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694" y="381709"/>
            <a:ext cx="7038975" cy="615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31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DC5E6-4D6E-4BE6-B3D5-5B1A6307F569}"/>
              </a:ext>
            </a:extLst>
          </p:cNvPr>
          <p:cNvSpPr txBox="1"/>
          <p:nvPr/>
        </p:nvSpPr>
        <p:spPr>
          <a:xfrm>
            <a:off x="134846" y="2656310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구성원 소개</a:t>
            </a:r>
          </a:p>
        </p:txBody>
      </p:sp>
      <p:sp>
        <p:nvSpPr>
          <p:cNvPr id="41" name="Rectangle 3">
            <a:extLst>
              <a:ext uri="{FF2B5EF4-FFF2-40B4-BE49-F238E27FC236}">
                <a16:creationId xmlns:a16="http://schemas.microsoft.com/office/drawing/2014/main" id="{3617DDC9-57A4-4A4E-9220-9362EFB18640}"/>
              </a:ext>
            </a:extLst>
          </p:cNvPr>
          <p:cNvSpPr/>
          <p:nvPr/>
        </p:nvSpPr>
        <p:spPr>
          <a:xfrm>
            <a:off x="134846" y="1258725"/>
            <a:ext cx="278606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sz="5000" dirty="0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Urban</a:t>
            </a:r>
          </a:p>
          <a:p>
            <a:pPr>
              <a:lnSpc>
                <a:spcPct val="80000"/>
              </a:lnSpc>
            </a:pPr>
            <a:r>
              <a:rPr lang="en-US" sz="5000" dirty="0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Table</a:t>
            </a:r>
          </a:p>
          <a:p>
            <a:pPr>
              <a:lnSpc>
                <a:spcPct val="80000"/>
              </a:lnSpc>
            </a:pPr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A43B70E-9760-42FA-89C7-D019704130AE}"/>
              </a:ext>
            </a:extLst>
          </p:cNvPr>
          <p:cNvGrpSpPr/>
          <p:nvPr/>
        </p:nvGrpSpPr>
        <p:grpSpPr>
          <a:xfrm>
            <a:off x="2533853" y="1134678"/>
            <a:ext cx="2067794" cy="2361724"/>
            <a:chOff x="1194390" y="3536119"/>
            <a:chExt cx="2067794" cy="2361724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EF20B8F6-6920-4C8A-B224-FD558D5FCDE3}"/>
                </a:ext>
              </a:extLst>
            </p:cNvPr>
            <p:cNvSpPr txBox="1"/>
            <p:nvPr/>
          </p:nvSpPr>
          <p:spPr>
            <a:xfrm>
              <a:off x="1194390" y="5559289"/>
              <a:ext cx="206779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김민환</a:t>
              </a:r>
              <a:endPara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grpSp>
          <p:nvGrpSpPr>
            <p:cNvPr id="67" name="Group 26">
              <a:extLst>
                <a:ext uri="{FF2B5EF4-FFF2-40B4-BE49-F238E27FC236}">
                  <a16:creationId xmlns:a16="http://schemas.microsoft.com/office/drawing/2014/main" id="{3F90A597-78DC-4493-9902-119452941234}"/>
                </a:ext>
              </a:extLst>
            </p:cNvPr>
            <p:cNvGrpSpPr/>
            <p:nvPr/>
          </p:nvGrpSpPr>
          <p:grpSpPr>
            <a:xfrm>
              <a:off x="1243059" y="3536119"/>
              <a:ext cx="1990625" cy="1958757"/>
              <a:chOff x="2646363" y="2141538"/>
              <a:chExt cx="2174875" cy="2178050"/>
            </a:xfrm>
            <a:solidFill>
              <a:schemeClr val="accent1"/>
            </a:solidFill>
            <a:effectLst/>
          </p:grpSpPr>
          <p:sp>
            <p:nvSpPr>
              <p:cNvPr id="68" name="Freeform 6">
                <a:extLst>
                  <a:ext uri="{FF2B5EF4-FFF2-40B4-BE49-F238E27FC236}">
                    <a16:creationId xmlns:a16="http://schemas.microsoft.com/office/drawing/2014/main" id="{20761083-1CE3-4E46-AFB3-308F863C934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46363" y="2141538"/>
                <a:ext cx="2174875" cy="217805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Oval 5">
                <a:extLst>
                  <a:ext uri="{FF2B5EF4-FFF2-40B4-BE49-F238E27FC236}">
                    <a16:creationId xmlns:a16="http://schemas.microsoft.com/office/drawing/2014/main" id="{2640101B-8E17-45F3-B0A6-A74B70CEFF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71775" y="2268538"/>
                <a:ext cx="1922462" cy="1924050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8037" y="3875163"/>
              <a:ext cx="1280669" cy="1280669"/>
            </a:xfrm>
            <a:prstGeom prst="rect">
              <a:avLst/>
            </a:prstGeom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1CF132B-BF30-463B-8193-52D77086A3B9}"/>
              </a:ext>
            </a:extLst>
          </p:cNvPr>
          <p:cNvGrpSpPr/>
          <p:nvPr/>
        </p:nvGrpSpPr>
        <p:grpSpPr>
          <a:xfrm>
            <a:off x="2533853" y="3673129"/>
            <a:ext cx="2067794" cy="2361724"/>
            <a:chOff x="4014767" y="3536119"/>
            <a:chExt cx="2067794" cy="2361724"/>
          </a:xfrm>
        </p:grpSpPr>
        <p:grpSp>
          <p:nvGrpSpPr>
            <p:cNvPr id="148" name="그룹 147">
              <a:extLst>
                <a:ext uri="{FF2B5EF4-FFF2-40B4-BE49-F238E27FC236}">
                  <a16:creationId xmlns:a16="http://schemas.microsoft.com/office/drawing/2014/main" id="{7BC3994F-04B2-4C5E-8B46-0A59042D36F8}"/>
                </a:ext>
              </a:extLst>
            </p:cNvPr>
            <p:cNvGrpSpPr/>
            <p:nvPr/>
          </p:nvGrpSpPr>
          <p:grpSpPr>
            <a:xfrm>
              <a:off x="4014767" y="3536119"/>
              <a:ext cx="2067794" cy="2361724"/>
              <a:chOff x="856619" y="3822941"/>
              <a:chExt cx="2191587" cy="2547556"/>
            </a:xfrm>
          </p:grpSpPr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EF20B8F6-6920-4C8A-B224-FD558D5FCDE3}"/>
                  </a:ext>
                </a:extLst>
              </p:cNvPr>
              <p:cNvSpPr txBox="1"/>
              <p:nvPr/>
            </p:nvSpPr>
            <p:spPr>
              <a:xfrm>
                <a:off x="856619" y="6005304"/>
                <a:ext cx="2191587" cy="3651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정희준</a:t>
                </a:r>
                <a:endParaRPr 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  <p:grpSp>
            <p:nvGrpSpPr>
              <p:cNvPr id="150" name="Group 26">
                <a:extLst>
                  <a:ext uri="{FF2B5EF4-FFF2-40B4-BE49-F238E27FC236}">
                    <a16:creationId xmlns:a16="http://schemas.microsoft.com/office/drawing/2014/main" id="{3F90A597-78DC-4493-9902-119452941234}"/>
                  </a:ext>
                </a:extLst>
              </p:cNvPr>
              <p:cNvGrpSpPr/>
              <p:nvPr/>
            </p:nvGrpSpPr>
            <p:grpSpPr>
              <a:xfrm>
                <a:off x="908202" y="3822941"/>
                <a:ext cx="2109798" cy="2112882"/>
                <a:chOff x="2646363" y="2141538"/>
                <a:chExt cx="2174875" cy="2178050"/>
              </a:xfrm>
              <a:solidFill>
                <a:schemeClr val="accent1"/>
              </a:solidFill>
              <a:effectLst/>
            </p:grpSpPr>
            <p:sp>
              <p:nvSpPr>
                <p:cNvPr id="151" name="Freeform 6">
                  <a:extLst>
                    <a:ext uri="{FF2B5EF4-FFF2-40B4-BE49-F238E27FC236}">
                      <a16:creationId xmlns:a16="http://schemas.microsoft.com/office/drawing/2014/main" id="{20761083-1CE3-4E46-AFB3-308F863C934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46363" y="2141538"/>
                  <a:ext cx="2174875" cy="217805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2" name="Oval 5">
                  <a:extLst>
                    <a:ext uri="{FF2B5EF4-FFF2-40B4-BE49-F238E27FC236}">
                      <a16:creationId xmlns:a16="http://schemas.microsoft.com/office/drawing/2014/main" id="{2640101B-8E17-45F3-B0A6-A74B70CEFF9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71775" y="2268538"/>
                  <a:ext cx="1922462" cy="1924050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9074" y="3796560"/>
              <a:ext cx="1359762" cy="1359762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8116098-FD41-4446-B21C-9ACF48D8C9A9}"/>
              </a:ext>
            </a:extLst>
          </p:cNvPr>
          <p:cNvGrpSpPr/>
          <p:nvPr/>
        </p:nvGrpSpPr>
        <p:grpSpPr>
          <a:xfrm>
            <a:off x="5536958" y="1134678"/>
            <a:ext cx="2067794" cy="2361724"/>
            <a:chOff x="5218611" y="1134678"/>
            <a:chExt cx="2067794" cy="2361724"/>
          </a:xfrm>
        </p:grpSpPr>
        <p:grpSp>
          <p:nvGrpSpPr>
            <p:cNvPr id="153" name="그룹 152">
              <a:extLst>
                <a:ext uri="{FF2B5EF4-FFF2-40B4-BE49-F238E27FC236}">
                  <a16:creationId xmlns:a16="http://schemas.microsoft.com/office/drawing/2014/main" id="{7BC3994F-04B2-4C5E-8B46-0A59042D36F8}"/>
                </a:ext>
              </a:extLst>
            </p:cNvPr>
            <p:cNvGrpSpPr/>
            <p:nvPr/>
          </p:nvGrpSpPr>
          <p:grpSpPr>
            <a:xfrm>
              <a:off x="5218611" y="1134678"/>
              <a:ext cx="2067794" cy="2361724"/>
              <a:chOff x="856619" y="3822941"/>
              <a:chExt cx="2191587" cy="2547556"/>
            </a:xfrm>
          </p:grpSpPr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EF20B8F6-6920-4C8A-B224-FD558D5FCDE3}"/>
                  </a:ext>
                </a:extLst>
              </p:cNvPr>
              <p:cNvSpPr txBox="1"/>
              <p:nvPr/>
            </p:nvSpPr>
            <p:spPr>
              <a:xfrm>
                <a:off x="856619" y="6005304"/>
                <a:ext cx="2191587" cy="3651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이영인</a:t>
                </a:r>
                <a:endParaRPr 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  <p:grpSp>
            <p:nvGrpSpPr>
              <p:cNvPr id="155" name="Group 26">
                <a:extLst>
                  <a:ext uri="{FF2B5EF4-FFF2-40B4-BE49-F238E27FC236}">
                    <a16:creationId xmlns:a16="http://schemas.microsoft.com/office/drawing/2014/main" id="{3F90A597-78DC-4493-9902-119452941234}"/>
                  </a:ext>
                </a:extLst>
              </p:cNvPr>
              <p:cNvGrpSpPr/>
              <p:nvPr/>
            </p:nvGrpSpPr>
            <p:grpSpPr>
              <a:xfrm>
                <a:off x="908202" y="3822941"/>
                <a:ext cx="2109798" cy="2112882"/>
                <a:chOff x="2646363" y="2141538"/>
                <a:chExt cx="2174875" cy="2178050"/>
              </a:xfrm>
              <a:solidFill>
                <a:schemeClr val="accent1"/>
              </a:solidFill>
              <a:effectLst/>
            </p:grpSpPr>
            <p:sp>
              <p:nvSpPr>
                <p:cNvPr id="156" name="Freeform 6">
                  <a:extLst>
                    <a:ext uri="{FF2B5EF4-FFF2-40B4-BE49-F238E27FC236}">
                      <a16:creationId xmlns:a16="http://schemas.microsoft.com/office/drawing/2014/main" id="{20761083-1CE3-4E46-AFB3-308F863C934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46363" y="2141538"/>
                  <a:ext cx="2174875" cy="217805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7" name="Oval 5">
                  <a:extLst>
                    <a:ext uri="{FF2B5EF4-FFF2-40B4-BE49-F238E27FC236}">
                      <a16:creationId xmlns:a16="http://schemas.microsoft.com/office/drawing/2014/main" id="{2640101B-8E17-45F3-B0A6-A74B70CEFF9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71775" y="2268538"/>
                  <a:ext cx="1922462" cy="1924050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65142" y="1466372"/>
              <a:ext cx="1193446" cy="1193446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9D48CF0-4B87-4CF0-B5C1-333E67B5F0D7}"/>
              </a:ext>
            </a:extLst>
          </p:cNvPr>
          <p:cNvGrpSpPr/>
          <p:nvPr/>
        </p:nvGrpSpPr>
        <p:grpSpPr>
          <a:xfrm>
            <a:off x="8540062" y="1134678"/>
            <a:ext cx="2067794" cy="2361724"/>
            <a:chOff x="8315773" y="1134678"/>
            <a:chExt cx="2067794" cy="2361724"/>
          </a:xfrm>
        </p:grpSpPr>
        <p:grpSp>
          <p:nvGrpSpPr>
            <p:cNvPr id="163" name="그룹 162">
              <a:extLst>
                <a:ext uri="{FF2B5EF4-FFF2-40B4-BE49-F238E27FC236}">
                  <a16:creationId xmlns:a16="http://schemas.microsoft.com/office/drawing/2014/main" id="{7BC3994F-04B2-4C5E-8B46-0A59042D36F8}"/>
                </a:ext>
              </a:extLst>
            </p:cNvPr>
            <p:cNvGrpSpPr/>
            <p:nvPr/>
          </p:nvGrpSpPr>
          <p:grpSpPr>
            <a:xfrm>
              <a:off x="8315773" y="1134678"/>
              <a:ext cx="2067794" cy="2361724"/>
              <a:chOff x="856619" y="3822941"/>
              <a:chExt cx="2191587" cy="2547556"/>
            </a:xfrm>
          </p:grpSpPr>
          <p:sp>
            <p:nvSpPr>
              <p:cNvPr id="164" name="TextBox 163">
                <a:extLst>
                  <a:ext uri="{FF2B5EF4-FFF2-40B4-BE49-F238E27FC236}">
                    <a16:creationId xmlns:a16="http://schemas.microsoft.com/office/drawing/2014/main" id="{EF20B8F6-6920-4C8A-B224-FD558D5FCDE3}"/>
                  </a:ext>
                </a:extLst>
              </p:cNvPr>
              <p:cNvSpPr txBox="1"/>
              <p:nvPr/>
            </p:nvSpPr>
            <p:spPr>
              <a:xfrm>
                <a:off x="856619" y="6005304"/>
                <a:ext cx="2191587" cy="3651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최희진</a:t>
                </a:r>
                <a:endParaRPr 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  <p:grpSp>
            <p:nvGrpSpPr>
              <p:cNvPr id="165" name="Group 26">
                <a:extLst>
                  <a:ext uri="{FF2B5EF4-FFF2-40B4-BE49-F238E27FC236}">
                    <a16:creationId xmlns:a16="http://schemas.microsoft.com/office/drawing/2014/main" id="{3F90A597-78DC-4493-9902-119452941234}"/>
                  </a:ext>
                </a:extLst>
              </p:cNvPr>
              <p:cNvGrpSpPr/>
              <p:nvPr/>
            </p:nvGrpSpPr>
            <p:grpSpPr>
              <a:xfrm>
                <a:off x="908202" y="3822941"/>
                <a:ext cx="2109798" cy="2112882"/>
                <a:chOff x="2646363" y="2141538"/>
                <a:chExt cx="2174875" cy="2178050"/>
              </a:xfrm>
              <a:solidFill>
                <a:schemeClr val="accent1"/>
              </a:solidFill>
              <a:effectLst/>
            </p:grpSpPr>
            <p:sp>
              <p:nvSpPr>
                <p:cNvPr id="166" name="Freeform 6">
                  <a:extLst>
                    <a:ext uri="{FF2B5EF4-FFF2-40B4-BE49-F238E27FC236}">
                      <a16:creationId xmlns:a16="http://schemas.microsoft.com/office/drawing/2014/main" id="{20761083-1CE3-4E46-AFB3-308F863C934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46363" y="2141538"/>
                  <a:ext cx="2174875" cy="217805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7" name="Oval 5">
                  <a:extLst>
                    <a:ext uri="{FF2B5EF4-FFF2-40B4-BE49-F238E27FC236}">
                      <a16:creationId xmlns:a16="http://schemas.microsoft.com/office/drawing/2014/main" id="{2640101B-8E17-45F3-B0A6-A74B70CEFF9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71775" y="2268538"/>
                  <a:ext cx="1922462" cy="1924050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2152" y="1359859"/>
              <a:ext cx="1386427" cy="1386427"/>
            </a:xfrm>
            <a:prstGeom prst="rect">
              <a:avLst/>
            </a:prstGeom>
          </p:spPr>
        </p:pic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E464B5A-CA37-4A6B-87BA-676B06156393}"/>
              </a:ext>
            </a:extLst>
          </p:cNvPr>
          <p:cNvGrpSpPr/>
          <p:nvPr/>
        </p:nvGrpSpPr>
        <p:grpSpPr>
          <a:xfrm>
            <a:off x="5536958" y="3673129"/>
            <a:ext cx="2067794" cy="2361724"/>
            <a:chOff x="7010101" y="3536119"/>
            <a:chExt cx="2067794" cy="2361724"/>
          </a:xfrm>
        </p:grpSpPr>
        <p:grpSp>
          <p:nvGrpSpPr>
            <p:cNvPr id="158" name="그룹 157">
              <a:extLst>
                <a:ext uri="{FF2B5EF4-FFF2-40B4-BE49-F238E27FC236}">
                  <a16:creationId xmlns:a16="http://schemas.microsoft.com/office/drawing/2014/main" id="{7BC3994F-04B2-4C5E-8B46-0A59042D36F8}"/>
                </a:ext>
              </a:extLst>
            </p:cNvPr>
            <p:cNvGrpSpPr/>
            <p:nvPr/>
          </p:nvGrpSpPr>
          <p:grpSpPr>
            <a:xfrm>
              <a:off x="7010101" y="3536119"/>
              <a:ext cx="2067794" cy="2361724"/>
              <a:chOff x="856619" y="3822941"/>
              <a:chExt cx="2191587" cy="2547556"/>
            </a:xfrm>
          </p:grpSpPr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EF20B8F6-6920-4C8A-B224-FD558D5FCDE3}"/>
                  </a:ext>
                </a:extLst>
              </p:cNvPr>
              <p:cNvSpPr txBox="1"/>
              <p:nvPr/>
            </p:nvSpPr>
            <p:spPr>
              <a:xfrm>
                <a:off x="856619" y="6005304"/>
                <a:ext cx="2191587" cy="3651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전서인</a:t>
                </a:r>
                <a:endParaRPr 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  <p:grpSp>
            <p:nvGrpSpPr>
              <p:cNvPr id="160" name="Group 26">
                <a:extLst>
                  <a:ext uri="{FF2B5EF4-FFF2-40B4-BE49-F238E27FC236}">
                    <a16:creationId xmlns:a16="http://schemas.microsoft.com/office/drawing/2014/main" id="{3F90A597-78DC-4493-9902-119452941234}"/>
                  </a:ext>
                </a:extLst>
              </p:cNvPr>
              <p:cNvGrpSpPr/>
              <p:nvPr/>
            </p:nvGrpSpPr>
            <p:grpSpPr>
              <a:xfrm>
                <a:off x="908202" y="3822941"/>
                <a:ext cx="2109798" cy="2112882"/>
                <a:chOff x="2646363" y="2141538"/>
                <a:chExt cx="2174875" cy="2178050"/>
              </a:xfrm>
              <a:solidFill>
                <a:schemeClr val="accent1"/>
              </a:solidFill>
              <a:effectLst/>
            </p:grpSpPr>
            <p:sp>
              <p:nvSpPr>
                <p:cNvPr id="161" name="Freeform 6">
                  <a:extLst>
                    <a:ext uri="{FF2B5EF4-FFF2-40B4-BE49-F238E27FC236}">
                      <a16:creationId xmlns:a16="http://schemas.microsoft.com/office/drawing/2014/main" id="{20761083-1CE3-4E46-AFB3-308F863C934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46363" y="2141538"/>
                  <a:ext cx="2174875" cy="217805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2" name="Oval 5">
                  <a:extLst>
                    <a:ext uri="{FF2B5EF4-FFF2-40B4-BE49-F238E27FC236}">
                      <a16:creationId xmlns:a16="http://schemas.microsoft.com/office/drawing/2014/main" id="{2640101B-8E17-45F3-B0A6-A74B70CEFF9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71775" y="2268538"/>
                  <a:ext cx="1922462" cy="1924050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30124" y="3888503"/>
              <a:ext cx="1427747" cy="1427747"/>
            </a:xfrm>
            <a:prstGeom prst="rect">
              <a:avLst/>
            </a:prstGeom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28026B-EF3D-4153-BAEE-91EC37F9D0F7}"/>
              </a:ext>
            </a:extLst>
          </p:cNvPr>
          <p:cNvGrpSpPr/>
          <p:nvPr/>
        </p:nvGrpSpPr>
        <p:grpSpPr>
          <a:xfrm>
            <a:off x="8540062" y="3673129"/>
            <a:ext cx="2067794" cy="2361724"/>
            <a:chOff x="9962521" y="3471706"/>
            <a:chExt cx="2067794" cy="2361724"/>
          </a:xfrm>
        </p:grpSpPr>
        <p:grpSp>
          <p:nvGrpSpPr>
            <p:cNvPr id="169" name="그룹 168">
              <a:extLst>
                <a:ext uri="{FF2B5EF4-FFF2-40B4-BE49-F238E27FC236}">
                  <a16:creationId xmlns:a16="http://schemas.microsoft.com/office/drawing/2014/main" id="{7BC3994F-04B2-4C5E-8B46-0A59042D36F8}"/>
                </a:ext>
              </a:extLst>
            </p:cNvPr>
            <p:cNvGrpSpPr/>
            <p:nvPr/>
          </p:nvGrpSpPr>
          <p:grpSpPr>
            <a:xfrm>
              <a:off x="9962521" y="3471706"/>
              <a:ext cx="2067794" cy="2361724"/>
              <a:chOff x="856619" y="3822941"/>
              <a:chExt cx="2191587" cy="2547556"/>
            </a:xfrm>
          </p:grpSpPr>
          <p:sp>
            <p:nvSpPr>
              <p:cNvPr id="170" name="TextBox 169">
                <a:extLst>
                  <a:ext uri="{FF2B5EF4-FFF2-40B4-BE49-F238E27FC236}">
                    <a16:creationId xmlns:a16="http://schemas.microsoft.com/office/drawing/2014/main" id="{EF20B8F6-6920-4C8A-B224-FD558D5FCDE3}"/>
                  </a:ext>
                </a:extLst>
              </p:cNvPr>
              <p:cNvSpPr txBox="1"/>
              <p:nvPr/>
            </p:nvSpPr>
            <p:spPr>
              <a:xfrm>
                <a:off x="856619" y="6005304"/>
                <a:ext cx="2191587" cy="3651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김기현</a:t>
                </a:r>
                <a:endParaRPr 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  <p:grpSp>
            <p:nvGrpSpPr>
              <p:cNvPr id="171" name="Group 26">
                <a:extLst>
                  <a:ext uri="{FF2B5EF4-FFF2-40B4-BE49-F238E27FC236}">
                    <a16:creationId xmlns:a16="http://schemas.microsoft.com/office/drawing/2014/main" id="{3F90A597-78DC-4493-9902-119452941234}"/>
                  </a:ext>
                </a:extLst>
              </p:cNvPr>
              <p:cNvGrpSpPr/>
              <p:nvPr/>
            </p:nvGrpSpPr>
            <p:grpSpPr>
              <a:xfrm>
                <a:off x="908202" y="3822941"/>
                <a:ext cx="2109798" cy="2112882"/>
                <a:chOff x="2646363" y="2141538"/>
                <a:chExt cx="2174875" cy="2178050"/>
              </a:xfrm>
              <a:solidFill>
                <a:schemeClr val="accent1"/>
              </a:solidFill>
              <a:effectLst/>
            </p:grpSpPr>
            <p:sp>
              <p:nvSpPr>
                <p:cNvPr id="172" name="Freeform 6">
                  <a:extLst>
                    <a:ext uri="{FF2B5EF4-FFF2-40B4-BE49-F238E27FC236}">
                      <a16:creationId xmlns:a16="http://schemas.microsoft.com/office/drawing/2014/main" id="{20761083-1CE3-4E46-AFB3-308F863C934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46363" y="2141538"/>
                  <a:ext cx="2174875" cy="217805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3" name="Oval 5">
                  <a:extLst>
                    <a:ext uri="{FF2B5EF4-FFF2-40B4-BE49-F238E27FC236}">
                      <a16:creationId xmlns:a16="http://schemas.microsoft.com/office/drawing/2014/main" id="{2640101B-8E17-45F3-B0A6-A74B70CEFF9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71775" y="2268538"/>
                  <a:ext cx="1922462" cy="1924050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60050" y="3727065"/>
              <a:ext cx="1472735" cy="14727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871491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86D9D08-C583-493C-BD04-F94543AD3F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694" y="381709"/>
            <a:ext cx="8420100" cy="5848350"/>
          </a:xfrm>
          <a:prstGeom prst="rect">
            <a:avLst/>
          </a:prstGeom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</a:p>
          <a:p>
            <a:pPr lvl="0">
              <a:defRPr/>
            </a:pP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테이블 정의서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445967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</a:p>
          <a:p>
            <a:pPr lvl="0">
              <a:defRPr/>
            </a:pP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테이블 정의서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B336A77-19EA-42A2-BAD7-D5585E154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694" y="446129"/>
            <a:ext cx="8467725" cy="203835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2616A1B-DF3A-4FEF-B008-5B62507C4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4694" y="2608204"/>
            <a:ext cx="8201025" cy="180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501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DF49DC2-FF1A-42BF-B1DF-10DE7A91B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694" y="446129"/>
            <a:ext cx="8448675" cy="6238875"/>
          </a:xfrm>
          <a:prstGeom prst="rect">
            <a:avLst/>
          </a:prstGeom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</a:p>
          <a:p>
            <a:pPr lvl="0">
              <a:defRPr/>
            </a:pP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테이블 정의서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217286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</a:p>
          <a:p>
            <a:pPr lvl="0">
              <a:defRPr/>
            </a:pP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테이블 정의서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DA0DA7B-C7A4-46CF-ADCE-0ED95F2E6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506" y="446129"/>
            <a:ext cx="8401050" cy="24479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5AF9257-2A47-4AE1-9E99-8029383D5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8506" y="2948697"/>
            <a:ext cx="8220075" cy="326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37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</a:p>
          <a:p>
            <a:pPr lvl="0">
              <a:defRPr/>
            </a:pP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테이블 정의서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DA0DA7B-C7A4-46CF-ADCE-0ED95F2E6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506" y="446129"/>
            <a:ext cx="8401050" cy="2447925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50163425-9915-44EA-9FBD-24E0482CA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8506" y="446129"/>
            <a:ext cx="8467725" cy="30861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F238F81-9EE0-4CE6-8BFB-8E364D026D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8698" y="3727125"/>
            <a:ext cx="8458200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621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9CD7BC8-4612-425D-981E-BB05030AF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7748" y="432364"/>
            <a:ext cx="8439150" cy="3305175"/>
          </a:xfrm>
          <a:prstGeom prst="rect">
            <a:avLst/>
          </a:prstGeom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</a:p>
          <a:p>
            <a:pPr lvl="0">
              <a:defRPr/>
            </a:pP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테이블 정의서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 dirty="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F238F81-9EE0-4CE6-8BFB-8E364D026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698" y="3727125"/>
            <a:ext cx="8458200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333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009"/>
          <p:cNvSpPr/>
          <p:nvPr/>
        </p:nvSpPr>
        <p:spPr>
          <a:xfrm>
            <a:off x="691332" y="2656310"/>
            <a:ext cx="4999513" cy="33101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70000"/>
              </a:lnSpc>
            </a:pPr>
            <a:r>
              <a:rPr lang="en-US" altLang="ko-KR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Spring Tool Suite 3 3.9.8 RELEASE</a:t>
            </a:r>
          </a:p>
          <a:p>
            <a:pPr algn="r">
              <a:lnSpc>
                <a:spcPct val="170000"/>
              </a:lnSpc>
            </a:pPr>
            <a:r>
              <a:rPr lang="en-US" altLang="ko-KR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Visual Studio Code</a:t>
            </a:r>
          </a:p>
          <a:p>
            <a:pPr algn="r">
              <a:lnSpc>
                <a:spcPct val="170000"/>
              </a:lnSpc>
            </a:pPr>
            <a:r>
              <a:rPr lang="en-US" altLang="ko-KR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OracleXE112</a:t>
            </a:r>
          </a:p>
          <a:p>
            <a:pPr algn="r">
              <a:lnSpc>
                <a:spcPct val="170000"/>
              </a:lnSpc>
            </a:pPr>
            <a:r>
              <a:rPr lang="en-US" altLang="ko-KR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- AWS RDS-</a:t>
            </a:r>
            <a:endParaRPr lang="en-US" altLang="ko-KR" sz="1600" dirty="0">
              <a:solidFill>
                <a:schemeClr val="accent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Lato Light" panose="020F0502020204030203" pitchFamily="34" charset="0"/>
            </a:endParaRPr>
          </a:p>
          <a:p>
            <a:pPr algn="r">
              <a:lnSpc>
                <a:spcPct val="170000"/>
              </a:lnSpc>
            </a:pPr>
            <a:r>
              <a:rPr lang="en-US" altLang="ko-KR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JDK 1.8_202</a:t>
            </a:r>
          </a:p>
          <a:p>
            <a:pPr algn="r">
              <a:lnSpc>
                <a:spcPct val="170000"/>
              </a:lnSpc>
            </a:pPr>
            <a:r>
              <a:rPr lang="en-US" altLang="ko-KR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Window 7, 10</a:t>
            </a:r>
          </a:p>
          <a:p>
            <a:pPr algn="r">
              <a:lnSpc>
                <a:spcPct val="170000"/>
              </a:lnSpc>
            </a:pPr>
            <a:endParaRPr lang="en-US" altLang="ko-KR" sz="1600" dirty="0">
              <a:solidFill>
                <a:schemeClr val="accent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Lato Light" panose="020F0502020204030203" pitchFamily="34" charset="0"/>
            </a:endParaRPr>
          </a:p>
          <a:p>
            <a:pPr algn="r">
              <a:lnSpc>
                <a:spcPct val="170000"/>
              </a:lnSpc>
            </a:pPr>
            <a:r>
              <a:rPr lang="ko-KR" alt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 </a:t>
            </a:r>
            <a:endParaRPr lang="en-US" altLang="ko-KR" sz="1600" dirty="0">
              <a:solidFill>
                <a:schemeClr val="accent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Lato Light" panose="020F0502020204030203" pitchFamily="34" charset="0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CA87881E-B1AC-439A-91E3-5DEDB2AB5F7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D402EBC6-535F-4CF9-A017-A9CBE0B8D96A}"/>
              </a:ext>
            </a:extLst>
          </p:cNvPr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BF6CF-0F53-4438-885A-ED8049F33E9E}"/>
              </a:ext>
            </a:extLst>
          </p:cNvPr>
          <p:cNvSpPr txBox="1"/>
          <p:nvPr/>
        </p:nvSpPr>
        <p:spPr>
          <a:xfrm>
            <a:off x="302624" y="265631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개발환경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9553" y="1199091"/>
            <a:ext cx="5715000" cy="3000375"/>
          </a:xfrm>
          <a:prstGeom prst="rect">
            <a:avLst/>
          </a:prstGeom>
        </p:spPr>
      </p:pic>
      <p:sp>
        <p:nvSpPr>
          <p:cNvPr id="9" name="Rectangle 3">
            <a:extLst>
              <a:ext uri="{FF2B5EF4-FFF2-40B4-BE49-F238E27FC236}">
                <a16:creationId xmlns:a16="http://schemas.microsoft.com/office/drawing/2014/main" id="{3617DDC9-57A4-4A4E-9220-9362EFB18640}"/>
              </a:ext>
            </a:extLst>
          </p:cNvPr>
          <p:cNvSpPr/>
          <p:nvPr/>
        </p:nvSpPr>
        <p:spPr>
          <a:xfrm>
            <a:off x="134846" y="1258725"/>
            <a:ext cx="278606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sz="5000" dirty="0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Urban</a:t>
            </a:r>
          </a:p>
          <a:p>
            <a:pPr>
              <a:lnSpc>
                <a:spcPct val="80000"/>
              </a:lnSpc>
            </a:pPr>
            <a:r>
              <a:rPr lang="en-US" sz="5000" dirty="0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Table</a:t>
            </a:r>
          </a:p>
          <a:p>
            <a:pPr>
              <a:lnSpc>
                <a:spcPct val="80000"/>
              </a:lnSpc>
            </a:pPr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24129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361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로그인 모달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35544" y="327837"/>
            <a:ext cx="4186570" cy="520065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7319629" y="313881"/>
            <a:ext cx="4225997" cy="5315394"/>
          </a:xfrm>
          <a:prstGeom prst="rect">
            <a:avLst/>
          </a:prstGeom>
        </p:spPr>
        <p:txBody>
          <a:bodyPr wrap="square"/>
          <a:lstStyle/>
          <a:p>
            <a:pPr>
              <a:lnSpc>
                <a:spcPct val="150000"/>
              </a:lnSpc>
              <a:defRPr/>
            </a:pPr>
            <a:r>
              <a:rPr lang="en-US" altLang="ko-KR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1. </a:t>
            </a:r>
            <a:r>
              <a:rPr lang="ko-KR" altLang="en-US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헤더에 로그인 버튼을 누르면 해당 로그인</a:t>
            </a:r>
            <a:r>
              <a:rPr lang="en-US" altLang="ko-KR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modal</a:t>
            </a:r>
            <a:r>
              <a:rPr lang="ko-KR" altLang="en-US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창이 뜨게 됩니다</a:t>
            </a:r>
            <a:r>
              <a:rPr lang="en-US" altLang="ko-KR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  <a:defRPr/>
            </a:pPr>
            <a:endParaRPr kumimoji="0" lang="en-US" altLang="ko-KR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>
              <a:lnSpc>
                <a:spcPct val="150000"/>
              </a:lnSpc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2. 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아이디 저장 </a:t>
            </a:r>
            <a:r>
              <a:rPr lang="ko-KR" altLang="en-US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체크 후 로그인에 성공하게 된다면</a:t>
            </a:r>
            <a:r>
              <a:rPr lang="en-US" altLang="ko-KR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, </a:t>
            </a:r>
            <a:r>
              <a:rPr lang="ko-KR" altLang="en-US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쿠키에 아이디 저장을 하게 됩니다</a:t>
            </a:r>
            <a:r>
              <a:rPr lang="en-US" altLang="ko-KR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 startAt="2"/>
              <a:defRPr/>
            </a:pPr>
            <a:endParaRPr kumimoji="0" lang="en-US" altLang="ko-KR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3. 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자동로그인을 체크 후 로그인에 성공하게 된다면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, 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쿠키에 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key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값을 저장하고 해당 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key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값과 아이디값을 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DB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에 저장합니다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>
              <a:lnSpc>
                <a:spcPct val="150000"/>
              </a:lnSpc>
              <a:defRPr/>
            </a:pPr>
            <a:endParaRPr lang="en-US" altLang="ko-KR" sz="150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>
              <a:lnSpc>
                <a:spcPct val="150000"/>
              </a:lnSpc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4. 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아이디 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/ 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비밀번호 찾는 페이지로 </a:t>
            </a:r>
            <a:r>
              <a:rPr lang="ko-KR" altLang="en-US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이동합니다</a:t>
            </a:r>
            <a:r>
              <a:rPr lang="en-US" altLang="ko-KR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  <a:endParaRPr kumimoji="0" lang="ko-KR" altLang="en-US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5543550" y="145142"/>
            <a:ext cx="418052" cy="419100"/>
          </a:xfrm>
          <a:prstGeom prst="ellipse">
            <a:avLst/>
          </a:prstGeom>
          <a:noFill/>
          <a:ln w="28575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6" name="타원 25"/>
          <p:cNvSpPr/>
          <p:nvPr/>
        </p:nvSpPr>
        <p:spPr>
          <a:xfrm>
            <a:off x="4848012" y="3331585"/>
            <a:ext cx="418052" cy="419100"/>
          </a:xfrm>
          <a:prstGeom prst="ellipse">
            <a:avLst/>
          </a:prstGeom>
          <a:noFill/>
          <a:ln w="28575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27" name="타원 26"/>
          <p:cNvSpPr/>
          <p:nvPr/>
        </p:nvSpPr>
        <p:spPr>
          <a:xfrm>
            <a:off x="3624764" y="3363789"/>
            <a:ext cx="418052" cy="419100"/>
          </a:xfrm>
          <a:prstGeom prst="ellipse">
            <a:avLst/>
          </a:prstGeom>
          <a:noFill/>
          <a:ln w="28575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28" name="타원 27"/>
          <p:cNvSpPr/>
          <p:nvPr/>
        </p:nvSpPr>
        <p:spPr>
          <a:xfrm>
            <a:off x="4863227" y="3933380"/>
            <a:ext cx="418052" cy="419100"/>
          </a:xfrm>
          <a:prstGeom prst="ellipse">
            <a:avLst/>
          </a:prstGeom>
          <a:noFill/>
          <a:ln w="28575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solidFill>
                  <a:srgbClr val="FF0000"/>
                </a:solidFill>
              </a:rPr>
              <a:t>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332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600">
                <a:solidFill>
                  <a:schemeClr val="accent2">
                    <a:lumMod val="60000"/>
                    <a:lumOff val="40000"/>
                  </a:schemeClr>
                </a:solidFill>
              </a:rPr>
              <a:t>자동 로그인 </a:t>
            </a:r>
            <a:r>
              <a:rPr lang="en-US" altLang="ko-KR" sz="1600">
                <a:solidFill>
                  <a:schemeClr val="accent2">
                    <a:lumMod val="60000"/>
                    <a:lumOff val="40000"/>
                  </a:schemeClr>
                </a:solidFill>
              </a:rPr>
              <a:t>(</a:t>
            </a:r>
            <a:r>
              <a:rPr lang="ko-KR" altLang="en-US" sz="1600">
                <a:solidFill>
                  <a:schemeClr val="accent2">
                    <a:lumMod val="60000"/>
                    <a:lumOff val="40000"/>
                  </a:schemeClr>
                </a:solidFill>
              </a:rPr>
              <a:t>코드</a:t>
            </a:r>
            <a:r>
              <a:rPr lang="en-US" altLang="ko-KR" sz="1600">
                <a:solidFill>
                  <a:schemeClr val="accent2">
                    <a:lumMod val="60000"/>
                    <a:lumOff val="40000"/>
                  </a:schemeClr>
                </a:solidFill>
              </a:rPr>
              <a:t>)</a:t>
            </a:r>
            <a:endParaRPr lang="ko-KR" altLang="en-US" sz="160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2635544" y="349988"/>
            <a:ext cx="4186570" cy="6180175"/>
          </a:xfrm>
          <a:prstGeom prst="rect">
            <a:avLst/>
          </a:prstGeom>
          <a:noFill/>
          <a:ln w="57150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/>
          </a:p>
        </p:txBody>
      </p:sp>
      <p:sp>
        <p:nvSpPr>
          <p:cNvPr id="19" name="TextBox 18"/>
          <p:cNvSpPr txBox="1"/>
          <p:nvPr/>
        </p:nvSpPr>
        <p:spPr>
          <a:xfrm>
            <a:off x="7312318" y="317957"/>
            <a:ext cx="4186569" cy="3873043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자동 로그인</a:t>
            </a:r>
          </a:p>
          <a:p>
            <a:pPr>
              <a:defRPr/>
            </a:pPr>
            <a:endParaRPr lang="en-US" altLang="ko-KR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>
              <a:defRPr/>
            </a:pPr>
            <a:endParaRPr kumimoji="0" lang="en-US" altLang="ko-KR" sz="18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1. </a:t>
            </a: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인터셉터 </a:t>
            </a:r>
            <a:r>
              <a:rPr lang="en-US" altLang="ko-KR"/>
              <a:t>preHandle</a:t>
            </a:r>
          </a:p>
          <a:p>
            <a:pPr>
              <a:defRPr/>
            </a:pP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    </a:t>
            </a:r>
            <a:r>
              <a:rPr lang="ko-KR" altLang="en-US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컨트롤러 호출 전 자동로그인 처리</a:t>
            </a:r>
          </a:p>
          <a:p>
            <a:pPr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     cookie</a:t>
            </a: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값을 이용하여 로그인</a:t>
            </a:r>
          </a:p>
          <a:p>
            <a:pPr>
              <a:defRPr/>
            </a:pPr>
            <a:endParaRPr lang="en-US" altLang="ko-KR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2. </a:t>
            </a:r>
            <a:r>
              <a:rPr lang="en-US" altLang="ko-KR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Service </a:t>
            </a:r>
          </a:p>
          <a:p>
            <a:pPr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    </a:t>
            </a: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조회 성공 시 </a:t>
            </a:r>
            <a:r>
              <a:rPr lang="en-US" altLang="ko-KR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Member </a:t>
            </a:r>
            <a:r>
              <a:rPr lang="ko-KR" altLang="en-US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객체 리턴</a:t>
            </a:r>
            <a:endParaRPr kumimoji="0" lang="ko-KR" altLang="en-US" sz="18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398748" y="148369"/>
            <a:ext cx="4676775" cy="444817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398748" y="4714542"/>
            <a:ext cx="4533900" cy="1933575"/>
          </a:xfrm>
          <a:prstGeom prst="rect">
            <a:avLst/>
          </a:prstGeom>
        </p:spPr>
      </p:pic>
      <p:sp>
        <p:nvSpPr>
          <p:cNvPr id="20" name="타원 19"/>
          <p:cNvSpPr/>
          <p:nvPr/>
        </p:nvSpPr>
        <p:spPr>
          <a:xfrm>
            <a:off x="2099094" y="74897"/>
            <a:ext cx="418052" cy="419100"/>
          </a:xfrm>
          <a:prstGeom prst="ellipse">
            <a:avLst/>
          </a:prstGeom>
          <a:noFill/>
          <a:ln w="28575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1" name="타원 20"/>
          <p:cNvSpPr/>
          <p:nvPr/>
        </p:nvSpPr>
        <p:spPr>
          <a:xfrm>
            <a:off x="2106958" y="4596544"/>
            <a:ext cx="418052" cy="419100"/>
          </a:xfrm>
          <a:prstGeom prst="ellipse">
            <a:avLst/>
          </a:prstGeom>
          <a:noFill/>
          <a:ln w="28575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solidFill>
                  <a:srgbClr val="FF0000"/>
                </a:solidFill>
              </a:rPr>
              <a:t>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361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회원가입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3529343" y="2587256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/>
              <a:t>이미지영역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테두리 지우세요</a:t>
            </a:r>
          </a:p>
          <a:p>
            <a:pPr>
              <a:defRPr/>
            </a:pPr>
            <a:r>
              <a:rPr lang="ko-KR" altLang="en-US"/>
              <a:t>예시 다음 페이지에 있습니다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328933" y="379498"/>
            <a:ext cx="4186570" cy="2830427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1. Ajax</a:t>
            </a: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를 이용하여 중복확인을 처리합니다</a:t>
            </a: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>
              <a:defRPr/>
            </a:pPr>
            <a:endParaRPr kumimoji="0" lang="en-US" altLang="ko-KR" sz="18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>
              <a:defRPr/>
            </a:pPr>
            <a:r>
              <a:rPr lang="en-US" altLang="ko-KR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2. </a:t>
            </a:r>
            <a:r>
              <a:rPr lang="ko-KR" altLang="en-US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번호 입력 후 인증번호 받기를 누르면</a:t>
            </a:r>
          </a:p>
          <a:p>
            <a:pPr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    </a:t>
            </a: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문자가 발송됩니다</a:t>
            </a: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>
              <a:defRPr/>
            </a:pPr>
            <a:endParaRPr lang="en-US" altLang="ko-KR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3. </a:t>
            </a: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주소 검색을 누르면 </a:t>
            </a: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kakao API</a:t>
            </a: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를 이용하여 주소 검색창이 띄어집니다</a:t>
            </a: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  <a:endParaRPr kumimoji="0" lang="ko-KR" altLang="en-US" sz="18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36773" y="327837"/>
            <a:ext cx="4285341" cy="6048375"/>
          </a:xfrm>
          <a:prstGeom prst="rect">
            <a:avLst/>
          </a:prstGeom>
        </p:spPr>
      </p:pic>
      <p:sp>
        <p:nvSpPr>
          <p:cNvPr id="21" name="타원 20"/>
          <p:cNvSpPr/>
          <p:nvPr/>
        </p:nvSpPr>
        <p:spPr>
          <a:xfrm>
            <a:off x="5545541" y="989541"/>
            <a:ext cx="418052" cy="419100"/>
          </a:xfrm>
          <a:prstGeom prst="ellipse">
            <a:avLst/>
          </a:prstGeom>
          <a:noFill/>
          <a:ln w="28575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2" name="타원 21"/>
          <p:cNvSpPr/>
          <p:nvPr/>
        </p:nvSpPr>
        <p:spPr>
          <a:xfrm>
            <a:off x="5565972" y="3807341"/>
            <a:ext cx="418052" cy="419100"/>
          </a:xfrm>
          <a:prstGeom prst="ellipse">
            <a:avLst/>
          </a:prstGeom>
          <a:noFill/>
          <a:ln w="28575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23" name="타원 22"/>
          <p:cNvSpPr/>
          <p:nvPr/>
        </p:nvSpPr>
        <p:spPr>
          <a:xfrm>
            <a:off x="3474650" y="4921656"/>
            <a:ext cx="418052" cy="419100"/>
          </a:xfrm>
          <a:prstGeom prst="ellipse">
            <a:avLst/>
          </a:prstGeom>
          <a:noFill/>
          <a:ln w="28575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solidFill>
                  <a:srgbClr val="FF0000"/>
                </a:solidFill>
              </a:rPr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그룹 67">
            <a:extLst>
              <a:ext uri="{FF2B5EF4-FFF2-40B4-BE49-F238E27FC236}">
                <a16:creationId xmlns:a16="http://schemas.microsoft.com/office/drawing/2014/main" id="{0577501F-7E62-4B5A-A239-C000E6F062EC}"/>
              </a:ext>
            </a:extLst>
          </p:cNvPr>
          <p:cNvGrpSpPr/>
          <p:nvPr/>
        </p:nvGrpSpPr>
        <p:grpSpPr>
          <a:xfrm>
            <a:off x="1212582" y="3207092"/>
            <a:ext cx="2210725" cy="2865322"/>
            <a:chOff x="219315" y="3364234"/>
            <a:chExt cx="2210725" cy="2865322"/>
          </a:xfrm>
        </p:grpSpPr>
        <p:sp>
          <p:nvSpPr>
            <p:cNvPr id="23" name="TextBox 22"/>
            <p:cNvSpPr txBox="1"/>
            <p:nvPr/>
          </p:nvSpPr>
          <p:spPr>
            <a:xfrm>
              <a:off x="219315" y="5855095"/>
              <a:ext cx="2210725" cy="374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220"/>
                </a:lnSpc>
              </a:pPr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개발 배경</a:t>
              </a:r>
              <a:endParaRPr lang="en-US" altLang="ko-KR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AE23A307-CDAC-4DB1-95AE-C4AD994BBBD4}"/>
                </a:ext>
              </a:extLst>
            </p:cNvPr>
            <p:cNvGrpSpPr/>
            <p:nvPr/>
          </p:nvGrpSpPr>
          <p:grpSpPr>
            <a:xfrm>
              <a:off x="618567" y="3364234"/>
              <a:ext cx="1440112" cy="2375677"/>
              <a:chOff x="618567" y="3364234"/>
              <a:chExt cx="1440112" cy="2375677"/>
            </a:xfrm>
          </p:grpSpPr>
          <p:sp>
            <p:nvSpPr>
              <p:cNvPr id="6" name="Freeform 24"/>
              <p:cNvSpPr>
                <a:spLocks/>
              </p:cNvSpPr>
              <p:nvPr/>
            </p:nvSpPr>
            <p:spPr bwMode="auto">
              <a:xfrm>
                <a:off x="1308198" y="4662996"/>
                <a:ext cx="32961" cy="964723"/>
              </a:xfrm>
              <a:custGeom>
                <a:avLst/>
                <a:gdLst>
                  <a:gd name="T0" fmla="*/ 18 w 36"/>
                  <a:gd name="T1" fmla="*/ 1051 h 1051"/>
                  <a:gd name="T2" fmla="*/ 0 w 36"/>
                  <a:gd name="T3" fmla="*/ 1040 h 1051"/>
                  <a:gd name="T4" fmla="*/ 0 w 36"/>
                  <a:gd name="T5" fmla="*/ 11 h 1051"/>
                  <a:gd name="T6" fmla="*/ 18 w 36"/>
                  <a:gd name="T7" fmla="*/ 0 h 1051"/>
                  <a:gd name="T8" fmla="*/ 36 w 36"/>
                  <a:gd name="T9" fmla="*/ 11 h 1051"/>
                  <a:gd name="T10" fmla="*/ 36 w 36"/>
                  <a:gd name="T11" fmla="*/ 1040 h 1051"/>
                  <a:gd name="T12" fmla="*/ 18 w 36"/>
                  <a:gd name="T13" fmla="*/ 1051 h 10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051">
                    <a:moveTo>
                      <a:pt x="18" y="1051"/>
                    </a:moveTo>
                    <a:cubicBezTo>
                      <a:pt x="8" y="1051"/>
                      <a:pt x="0" y="1046"/>
                      <a:pt x="0" y="104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"/>
                      <a:pt x="8" y="0"/>
                      <a:pt x="18" y="0"/>
                    </a:cubicBezTo>
                    <a:cubicBezTo>
                      <a:pt x="28" y="0"/>
                      <a:pt x="36" y="5"/>
                      <a:pt x="36" y="11"/>
                    </a:cubicBezTo>
                    <a:cubicBezTo>
                      <a:pt x="36" y="1040"/>
                      <a:pt x="36" y="1040"/>
                      <a:pt x="36" y="1040"/>
                    </a:cubicBezTo>
                    <a:cubicBezTo>
                      <a:pt x="36" y="1046"/>
                      <a:pt x="28" y="1051"/>
                      <a:pt x="18" y="105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45708" tIns="22854" rIns="45708" bIns="22854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b="1" dirty="0">
                  <a:latin typeface="+mj-lt"/>
                </a:endParaRPr>
              </a:p>
            </p:txBody>
          </p:sp>
          <p:sp>
            <p:nvSpPr>
              <p:cNvPr id="9" name="Rectangle 6"/>
              <p:cNvSpPr>
                <a:spLocks noChangeArrowheads="1"/>
              </p:cNvSpPr>
              <p:nvPr/>
            </p:nvSpPr>
            <p:spPr bwMode="auto">
              <a:xfrm>
                <a:off x="618567" y="3364234"/>
                <a:ext cx="1440112" cy="1442647"/>
              </a:xfrm>
              <a:prstGeom prst="ellipse">
                <a:avLst/>
              </a:prstGeom>
              <a:solidFill>
                <a:schemeClr val="accent2"/>
              </a:solidFill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5708" tIns="22854" rIns="45708" bIns="22854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b="1" dirty="0">
                  <a:latin typeface="+mj-lt"/>
                </a:endParaRPr>
              </a:p>
            </p:txBody>
          </p:sp>
          <p:sp>
            <p:nvSpPr>
              <p:cNvPr id="10" name="Oval 25"/>
              <p:cNvSpPr>
                <a:spLocks noChangeArrowheads="1"/>
              </p:cNvSpPr>
              <p:nvPr/>
            </p:nvSpPr>
            <p:spPr bwMode="auto">
              <a:xfrm>
                <a:off x="1196640" y="5482567"/>
                <a:ext cx="256711" cy="257344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45708" tIns="22854" rIns="45708" bIns="22854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b="1" dirty="0">
                  <a:latin typeface="+mj-lt"/>
                </a:endParaRPr>
              </a:p>
            </p:txBody>
          </p:sp>
          <p:sp>
            <p:nvSpPr>
              <p:cNvPr id="11" name="Rectangle 7"/>
              <p:cNvSpPr>
                <a:spLocks noChangeArrowheads="1"/>
              </p:cNvSpPr>
              <p:nvPr/>
            </p:nvSpPr>
            <p:spPr bwMode="auto">
              <a:xfrm>
                <a:off x="666434" y="3411868"/>
                <a:ext cx="1344378" cy="134674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45708" tIns="22854" rIns="45708" bIns="22854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b="1" dirty="0">
                  <a:latin typeface="+mj-lt"/>
                </a:endParaRP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1079165" y="3660562"/>
                <a:ext cx="510076" cy="861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5000" dirty="0">
                    <a:solidFill>
                      <a:schemeClr val="accent1"/>
                    </a:solidFill>
                    <a:latin typeface="Calibri" panose="020F0502020204030204" pitchFamily="34" charset="0"/>
                    <a:ea typeface="Roboto" charset="0"/>
                    <a:cs typeface="Calibri" panose="020F0502020204030204" pitchFamily="34" charset="0"/>
                  </a:rPr>
                  <a:t>1</a:t>
                </a:r>
              </a:p>
            </p:txBody>
          </p:sp>
        </p:grp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4513175A-FE83-4F39-B1A4-7136BE169DED}"/>
              </a:ext>
            </a:extLst>
          </p:cNvPr>
          <p:cNvGrpSpPr/>
          <p:nvPr/>
        </p:nvGrpSpPr>
        <p:grpSpPr>
          <a:xfrm>
            <a:off x="2780201" y="1801873"/>
            <a:ext cx="2210725" cy="2847866"/>
            <a:chOff x="1782806" y="1959015"/>
            <a:chExt cx="2210725" cy="2847866"/>
          </a:xfrm>
        </p:grpSpPr>
        <p:sp>
          <p:nvSpPr>
            <p:cNvPr id="2" name="Freeform 28"/>
            <p:cNvSpPr>
              <a:spLocks/>
            </p:cNvSpPr>
            <p:nvPr/>
          </p:nvSpPr>
          <p:spPr bwMode="auto">
            <a:xfrm>
              <a:off x="2865867" y="2526916"/>
              <a:ext cx="32961" cy="964089"/>
            </a:xfrm>
            <a:custGeom>
              <a:avLst/>
              <a:gdLst>
                <a:gd name="T0" fmla="*/ 18 w 36"/>
                <a:gd name="T1" fmla="*/ 0 h 1050"/>
                <a:gd name="T2" fmla="*/ 36 w 36"/>
                <a:gd name="T3" fmla="*/ 10 h 1050"/>
                <a:gd name="T4" fmla="*/ 36 w 36"/>
                <a:gd name="T5" fmla="*/ 1040 h 1050"/>
                <a:gd name="T6" fmla="*/ 18 w 36"/>
                <a:gd name="T7" fmla="*/ 1050 h 1050"/>
                <a:gd name="T8" fmla="*/ 0 w 36"/>
                <a:gd name="T9" fmla="*/ 1040 h 1050"/>
                <a:gd name="T10" fmla="*/ 0 w 36"/>
                <a:gd name="T11" fmla="*/ 10 h 1050"/>
                <a:gd name="T12" fmla="*/ 18 w 36"/>
                <a:gd name="T13" fmla="*/ 0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050">
                  <a:moveTo>
                    <a:pt x="18" y="0"/>
                  </a:moveTo>
                  <a:cubicBezTo>
                    <a:pt x="28" y="0"/>
                    <a:pt x="36" y="4"/>
                    <a:pt x="36" y="10"/>
                  </a:cubicBezTo>
                  <a:cubicBezTo>
                    <a:pt x="36" y="1040"/>
                    <a:pt x="36" y="1040"/>
                    <a:pt x="36" y="1040"/>
                  </a:cubicBezTo>
                  <a:cubicBezTo>
                    <a:pt x="36" y="1045"/>
                    <a:pt x="28" y="1050"/>
                    <a:pt x="18" y="1050"/>
                  </a:cubicBezTo>
                  <a:cubicBezTo>
                    <a:pt x="8" y="1050"/>
                    <a:pt x="0" y="1045"/>
                    <a:pt x="0" y="104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8" y="0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b="1" dirty="0">
                <a:latin typeface="+mj-lt"/>
              </a:endParaRPr>
            </a:p>
          </p:txBody>
        </p:sp>
        <p:sp>
          <p:nvSpPr>
            <p:cNvPr id="7" name="Rectangle 8"/>
            <p:cNvSpPr>
              <a:spLocks noChangeArrowheads="1"/>
            </p:cNvSpPr>
            <p:nvPr/>
          </p:nvSpPr>
          <p:spPr bwMode="auto">
            <a:xfrm>
              <a:off x="2164823" y="3364234"/>
              <a:ext cx="1440745" cy="1442647"/>
            </a:xfrm>
            <a:prstGeom prst="ellipse">
              <a:avLst/>
            </a:prstGeom>
            <a:solidFill>
              <a:schemeClr val="accent2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b="1" dirty="0">
                <a:latin typeface="+mj-lt"/>
              </a:endParaRPr>
            </a:p>
          </p:txBody>
        </p:sp>
        <p:sp>
          <p:nvSpPr>
            <p:cNvPr id="8" name="Oval 29"/>
            <p:cNvSpPr>
              <a:spLocks noChangeArrowheads="1"/>
            </p:cNvSpPr>
            <p:nvPr/>
          </p:nvSpPr>
          <p:spPr bwMode="auto">
            <a:xfrm>
              <a:off x="2753675" y="2414090"/>
              <a:ext cx="256711" cy="256711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b="1" dirty="0">
                <a:latin typeface="+mj-lt"/>
              </a:endParaRPr>
            </a:p>
          </p:txBody>
        </p:sp>
        <p:sp>
          <p:nvSpPr>
            <p:cNvPr id="12" name="Rectangle 9"/>
            <p:cNvSpPr>
              <a:spLocks noChangeArrowheads="1"/>
            </p:cNvSpPr>
            <p:nvPr/>
          </p:nvSpPr>
          <p:spPr bwMode="auto">
            <a:xfrm>
              <a:off x="2211978" y="3411789"/>
              <a:ext cx="1345168" cy="13475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b="1" dirty="0"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782806" y="1959015"/>
              <a:ext cx="2210725" cy="374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220"/>
                </a:lnSpc>
              </a:pPr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구현 목표</a:t>
              </a:r>
              <a:endParaRPr lang="en-US" altLang="ko-KR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665875" y="3619638"/>
              <a:ext cx="510076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000" dirty="0">
                  <a:solidFill>
                    <a:schemeClr val="accent1"/>
                  </a:solidFill>
                  <a:latin typeface="Calibri" panose="020F0502020204030204" pitchFamily="34" charset="0"/>
                  <a:ea typeface="Roboto" charset="0"/>
                  <a:cs typeface="Calibri" panose="020F0502020204030204" pitchFamily="34" charset="0"/>
                </a:rPr>
                <a:t>2</a:t>
              </a:r>
            </a:p>
          </p:txBody>
        </p: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DE073051-002F-4AC9-8817-58879B7C6FF1}"/>
              </a:ext>
            </a:extLst>
          </p:cNvPr>
          <p:cNvGrpSpPr/>
          <p:nvPr/>
        </p:nvGrpSpPr>
        <p:grpSpPr>
          <a:xfrm>
            <a:off x="4347820" y="3207092"/>
            <a:ext cx="2210725" cy="2865322"/>
            <a:chOff x="3349083" y="3364234"/>
            <a:chExt cx="2210725" cy="2865322"/>
          </a:xfrm>
        </p:grpSpPr>
        <p:sp>
          <p:nvSpPr>
            <p:cNvPr id="3" name="Freeform 26"/>
            <p:cNvSpPr>
              <a:spLocks/>
            </p:cNvSpPr>
            <p:nvPr/>
          </p:nvSpPr>
          <p:spPr bwMode="auto">
            <a:xfrm>
              <a:off x="4448306" y="4662996"/>
              <a:ext cx="32961" cy="964723"/>
            </a:xfrm>
            <a:custGeom>
              <a:avLst/>
              <a:gdLst>
                <a:gd name="T0" fmla="*/ 18 w 36"/>
                <a:gd name="T1" fmla="*/ 1051 h 1051"/>
                <a:gd name="T2" fmla="*/ 0 w 36"/>
                <a:gd name="T3" fmla="*/ 1040 h 1051"/>
                <a:gd name="T4" fmla="*/ 0 w 36"/>
                <a:gd name="T5" fmla="*/ 11 h 1051"/>
                <a:gd name="T6" fmla="*/ 18 w 36"/>
                <a:gd name="T7" fmla="*/ 0 h 1051"/>
                <a:gd name="T8" fmla="*/ 36 w 36"/>
                <a:gd name="T9" fmla="*/ 11 h 1051"/>
                <a:gd name="T10" fmla="*/ 36 w 36"/>
                <a:gd name="T11" fmla="*/ 1040 h 1051"/>
                <a:gd name="T12" fmla="*/ 18 w 36"/>
                <a:gd name="T13" fmla="*/ 1051 h 1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051">
                  <a:moveTo>
                    <a:pt x="18" y="1051"/>
                  </a:moveTo>
                  <a:cubicBezTo>
                    <a:pt x="8" y="1051"/>
                    <a:pt x="0" y="1046"/>
                    <a:pt x="0" y="104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8" y="0"/>
                    <a:pt x="18" y="0"/>
                  </a:cubicBezTo>
                  <a:cubicBezTo>
                    <a:pt x="28" y="0"/>
                    <a:pt x="36" y="5"/>
                    <a:pt x="36" y="11"/>
                  </a:cubicBezTo>
                  <a:cubicBezTo>
                    <a:pt x="36" y="1040"/>
                    <a:pt x="36" y="1040"/>
                    <a:pt x="36" y="1040"/>
                  </a:cubicBezTo>
                  <a:cubicBezTo>
                    <a:pt x="36" y="1046"/>
                    <a:pt x="28" y="1051"/>
                    <a:pt x="18" y="1051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b="1" dirty="0">
                <a:latin typeface="+mj-lt"/>
              </a:endParaRPr>
            </a:p>
          </p:txBody>
        </p:sp>
        <p:sp>
          <p:nvSpPr>
            <p:cNvPr id="13" name="Rectangle 10"/>
            <p:cNvSpPr>
              <a:spLocks noChangeArrowheads="1"/>
            </p:cNvSpPr>
            <p:nvPr/>
          </p:nvSpPr>
          <p:spPr bwMode="auto">
            <a:xfrm>
              <a:off x="3711771" y="3364234"/>
              <a:ext cx="1440745" cy="1442647"/>
            </a:xfrm>
            <a:prstGeom prst="ellipse">
              <a:avLst/>
            </a:prstGeom>
            <a:solidFill>
              <a:schemeClr val="accent2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b="1" dirty="0">
                <a:latin typeface="+mj-lt"/>
              </a:endParaRPr>
            </a:p>
          </p:txBody>
        </p:sp>
        <p:sp>
          <p:nvSpPr>
            <p:cNvPr id="14" name="Rectangle 11"/>
            <p:cNvSpPr>
              <a:spLocks noChangeArrowheads="1"/>
            </p:cNvSpPr>
            <p:nvPr/>
          </p:nvSpPr>
          <p:spPr bwMode="auto">
            <a:xfrm>
              <a:off x="3760272" y="3411868"/>
              <a:ext cx="1344378" cy="1346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b="1" dirty="0">
                <a:latin typeface="+mj-lt"/>
              </a:endParaRPr>
            </a:p>
          </p:txBody>
        </p:sp>
        <p:sp>
          <p:nvSpPr>
            <p:cNvPr id="19" name="Oval 27"/>
            <p:cNvSpPr>
              <a:spLocks noChangeArrowheads="1"/>
            </p:cNvSpPr>
            <p:nvPr/>
          </p:nvSpPr>
          <p:spPr bwMode="auto">
            <a:xfrm>
              <a:off x="4336115" y="5482566"/>
              <a:ext cx="256711" cy="257344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b="1" dirty="0">
                <a:latin typeface="+mj-lt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349083" y="5855095"/>
              <a:ext cx="2210725" cy="374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220"/>
                </a:lnSpc>
              </a:pPr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프로젝트 산출물</a:t>
              </a:r>
              <a:endParaRPr lang="en-US" altLang="ko-KR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203543" y="3624463"/>
              <a:ext cx="510075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000" dirty="0">
                  <a:solidFill>
                    <a:schemeClr val="accent1"/>
                  </a:solidFill>
                  <a:latin typeface="Calibri" panose="020F0502020204030204" pitchFamily="34" charset="0"/>
                  <a:ea typeface="Roboto" charset="0"/>
                  <a:cs typeface="Calibri" panose="020F0502020204030204" pitchFamily="34" charset="0"/>
                </a:rPr>
                <a:t>3</a:t>
              </a: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F7834A92-60D5-410E-95BB-6FE632FC94DA}"/>
              </a:ext>
            </a:extLst>
          </p:cNvPr>
          <p:cNvGrpSpPr/>
          <p:nvPr/>
        </p:nvGrpSpPr>
        <p:grpSpPr>
          <a:xfrm>
            <a:off x="5915439" y="1801873"/>
            <a:ext cx="2210725" cy="2847866"/>
            <a:chOff x="4879892" y="1959015"/>
            <a:chExt cx="2210725" cy="2847866"/>
          </a:xfrm>
        </p:grpSpPr>
        <p:sp>
          <p:nvSpPr>
            <p:cNvPr id="4" name="Freeform 30"/>
            <p:cNvSpPr>
              <a:spLocks/>
            </p:cNvSpPr>
            <p:nvPr/>
          </p:nvSpPr>
          <p:spPr bwMode="auto">
            <a:xfrm>
              <a:off x="5951801" y="2526916"/>
              <a:ext cx="32961" cy="964089"/>
            </a:xfrm>
            <a:custGeom>
              <a:avLst/>
              <a:gdLst>
                <a:gd name="T0" fmla="*/ 18 w 36"/>
                <a:gd name="T1" fmla="*/ 0 h 1050"/>
                <a:gd name="T2" fmla="*/ 36 w 36"/>
                <a:gd name="T3" fmla="*/ 10 h 1050"/>
                <a:gd name="T4" fmla="*/ 36 w 36"/>
                <a:gd name="T5" fmla="*/ 1040 h 1050"/>
                <a:gd name="T6" fmla="*/ 18 w 36"/>
                <a:gd name="T7" fmla="*/ 1050 h 1050"/>
                <a:gd name="T8" fmla="*/ 0 w 36"/>
                <a:gd name="T9" fmla="*/ 1040 h 1050"/>
                <a:gd name="T10" fmla="*/ 0 w 36"/>
                <a:gd name="T11" fmla="*/ 10 h 1050"/>
                <a:gd name="T12" fmla="*/ 18 w 36"/>
                <a:gd name="T13" fmla="*/ 0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050">
                  <a:moveTo>
                    <a:pt x="18" y="0"/>
                  </a:moveTo>
                  <a:cubicBezTo>
                    <a:pt x="28" y="0"/>
                    <a:pt x="36" y="4"/>
                    <a:pt x="36" y="10"/>
                  </a:cubicBezTo>
                  <a:cubicBezTo>
                    <a:pt x="36" y="1040"/>
                    <a:pt x="36" y="1040"/>
                    <a:pt x="36" y="1040"/>
                  </a:cubicBezTo>
                  <a:cubicBezTo>
                    <a:pt x="36" y="1045"/>
                    <a:pt x="28" y="1050"/>
                    <a:pt x="18" y="1050"/>
                  </a:cubicBezTo>
                  <a:cubicBezTo>
                    <a:pt x="8" y="1050"/>
                    <a:pt x="0" y="1045"/>
                    <a:pt x="0" y="104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8" y="0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b="1" dirty="0">
                <a:latin typeface="+mj-lt"/>
              </a:endParaRPr>
            </a:p>
          </p:txBody>
        </p:sp>
        <p:sp>
          <p:nvSpPr>
            <p:cNvPr id="15" name="Rectangle 12"/>
            <p:cNvSpPr>
              <a:spLocks noChangeArrowheads="1"/>
            </p:cNvSpPr>
            <p:nvPr/>
          </p:nvSpPr>
          <p:spPr bwMode="auto">
            <a:xfrm>
              <a:off x="5264707" y="3364234"/>
              <a:ext cx="1440745" cy="1442647"/>
            </a:xfrm>
            <a:prstGeom prst="ellipse">
              <a:avLst/>
            </a:prstGeom>
            <a:solidFill>
              <a:schemeClr val="accent2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b="1" dirty="0">
                <a:latin typeface="+mj-lt"/>
              </a:endParaRPr>
            </a:p>
          </p:txBody>
        </p:sp>
        <p:sp>
          <p:nvSpPr>
            <p:cNvPr id="16" name="Rectangle 13"/>
            <p:cNvSpPr>
              <a:spLocks noChangeArrowheads="1"/>
            </p:cNvSpPr>
            <p:nvPr/>
          </p:nvSpPr>
          <p:spPr bwMode="auto">
            <a:xfrm>
              <a:off x="5312573" y="3411789"/>
              <a:ext cx="1344380" cy="13475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b="1" dirty="0">
                <a:latin typeface="+mj-lt"/>
              </a:endParaRPr>
            </a:p>
          </p:txBody>
        </p:sp>
        <p:sp>
          <p:nvSpPr>
            <p:cNvPr id="20" name="Oval 31"/>
            <p:cNvSpPr>
              <a:spLocks noChangeArrowheads="1"/>
            </p:cNvSpPr>
            <p:nvPr/>
          </p:nvSpPr>
          <p:spPr bwMode="auto">
            <a:xfrm>
              <a:off x="5840244" y="2414090"/>
              <a:ext cx="256711" cy="256711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b="1" dirty="0"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879892" y="1959015"/>
              <a:ext cx="2210725" cy="374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220"/>
                </a:lnSpc>
              </a:pPr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개발 환경</a:t>
              </a:r>
              <a:endParaRPr lang="en-US" altLang="ko-KR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729725" y="3634632"/>
              <a:ext cx="510075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000" dirty="0">
                  <a:solidFill>
                    <a:schemeClr val="accent1"/>
                  </a:solidFill>
                  <a:latin typeface="Calibri" panose="020F0502020204030204" pitchFamily="34" charset="0"/>
                  <a:ea typeface="Roboto" charset="0"/>
                  <a:cs typeface="Calibri" panose="020F0502020204030204" pitchFamily="34" charset="0"/>
                </a:rPr>
                <a:t>4</a:t>
              </a: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A6F0D45A-163B-4A5B-9C67-B5A358E2B516}"/>
              </a:ext>
            </a:extLst>
          </p:cNvPr>
          <p:cNvGrpSpPr/>
          <p:nvPr/>
        </p:nvGrpSpPr>
        <p:grpSpPr>
          <a:xfrm>
            <a:off x="7483058" y="3207092"/>
            <a:ext cx="2210725" cy="2865322"/>
            <a:chOff x="6457897" y="3364234"/>
            <a:chExt cx="2210725" cy="2865322"/>
          </a:xfrm>
        </p:grpSpPr>
        <p:sp>
          <p:nvSpPr>
            <p:cNvPr id="5" name="Freeform 32"/>
            <p:cNvSpPr>
              <a:spLocks/>
            </p:cNvSpPr>
            <p:nvPr/>
          </p:nvSpPr>
          <p:spPr bwMode="auto">
            <a:xfrm>
              <a:off x="7542143" y="4662996"/>
              <a:ext cx="32961" cy="964723"/>
            </a:xfrm>
            <a:custGeom>
              <a:avLst/>
              <a:gdLst>
                <a:gd name="T0" fmla="*/ 18 w 36"/>
                <a:gd name="T1" fmla="*/ 1051 h 1051"/>
                <a:gd name="T2" fmla="*/ 0 w 36"/>
                <a:gd name="T3" fmla="*/ 1040 h 1051"/>
                <a:gd name="T4" fmla="*/ 0 w 36"/>
                <a:gd name="T5" fmla="*/ 11 h 1051"/>
                <a:gd name="T6" fmla="*/ 18 w 36"/>
                <a:gd name="T7" fmla="*/ 0 h 1051"/>
                <a:gd name="T8" fmla="*/ 36 w 36"/>
                <a:gd name="T9" fmla="*/ 11 h 1051"/>
                <a:gd name="T10" fmla="*/ 36 w 36"/>
                <a:gd name="T11" fmla="*/ 1040 h 1051"/>
                <a:gd name="T12" fmla="*/ 18 w 36"/>
                <a:gd name="T13" fmla="*/ 1051 h 1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051">
                  <a:moveTo>
                    <a:pt x="18" y="1051"/>
                  </a:moveTo>
                  <a:cubicBezTo>
                    <a:pt x="8" y="1051"/>
                    <a:pt x="0" y="1046"/>
                    <a:pt x="0" y="104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8" y="0"/>
                    <a:pt x="18" y="0"/>
                  </a:cubicBezTo>
                  <a:cubicBezTo>
                    <a:pt x="28" y="0"/>
                    <a:pt x="36" y="5"/>
                    <a:pt x="36" y="11"/>
                  </a:cubicBezTo>
                  <a:cubicBezTo>
                    <a:pt x="36" y="1040"/>
                    <a:pt x="36" y="1040"/>
                    <a:pt x="36" y="1040"/>
                  </a:cubicBezTo>
                  <a:cubicBezTo>
                    <a:pt x="36" y="1046"/>
                    <a:pt x="28" y="1051"/>
                    <a:pt x="18" y="1051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b="1" dirty="0">
                <a:latin typeface="+mj-lt"/>
              </a:endParaRPr>
            </a:p>
          </p:txBody>
        </p:sp>
        <p:sp>
          <p:nvSpPr>
            <p:cNvPr id="17" name="Rectangle 14"/>
            <p:cNvSpPr>
              <a:spLocks noChangeArrowheads="1"/>
            </p:cNvSpPr>
            <p:nvPr/>
          </p:nvSpPr>
          <p:spPr bwMode="auto">
            <a:xfrm>
              <a:off x="6821771" y="3364234"/>
              <a:ext cx="1440745" cy="1442647"/>
            </a:xfrm>
            <a:prstGeom prst="ellipse">
              <a:avLst/>
            </a:prstGeom>
            <a:solidFill>
              <a:schemeClr val="accent2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b="1" dirty="0">
                <a:latin typeface="+mj-lt"/>
              </a:endParaRPr>
            </a:p>
          </p:txBody>
        </p:sp>
        <p:sp>
          <p:nvSpPr>
            <p:cNvPr id="18" name="Rectangle 15"/>
            <p:cNvSpPr>
              <a:spLocks noChangeArrowheads="1"/>
            </p:cNvSpPr>
            <p:nvPr/>
          </p:nvSpPr>
          <p:spPr bwMode="auto">
            <a:xfrm>
              <a:off x="6869637" y="3411868"/>
              <a:ext cx="1344378" cy="1346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b="1" dirty="0">
                <a:latin typeface="+mj-lt"/>
              </a:endParaRPr>
            </a:p>
          </p:txBody>
        </p:sp>
        <p:sp>
          <p:nvSpPr>
            <p:cNvPr id="21" name="Oval 33"/>
            <p:cNvSpPr>
              <a:spLocks noChangeArrowheads="1"/>
            </p:cNvSpPr>
            <p:nvPr/>
          </p:nvSpPr>
          <p:spPr bwMode="auto">
            <a:xfrm>
              <a:off x="7430585" y="5482566"/>
              <a:ext cx="256711" cy="257344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b="1" dirty="0"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457897" y="5855095"/>
              <a:ext cx="2210725" cy="374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220"/>
                </a:lnSpc>
              </a:pPr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스토리 보드</a:t>
              </a:r>
              <a:endParaRPr lang="en-US" altLang="ko-KR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309098" y="3624463"/>
              <a:ext cx="510075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000" dirty="0">
                  <a:solidFill>
                    <a:schemeClr val="accent1"/>
                  </a:solidFill>
                  <a:latin typeface="Calibri" panose="020F0502020204030204" pitchFamily="34" charset="0"/>
                  <a:ea typeface="Roboto" charset="0"/>
                  <a:cs typeface="Calibri" panose="020F0502020204030204" pitchFamily="34" charset="0"/>
                </a:rPr>
                <a:t>5</a:t>
              </a:r>
            </a:p>
          </p:txBody>
        </p:sp>
      </p:grpSp>
      <p:sp>
        <p:nvSpPr>
          <p:cNvPr id="77" name="Rectangle 3"/>
          <p:cNvSpPr/>
          <p:nvPr/>
        </p:nvSpPr>
        <p:spPr>
          <a:xfrm>
            <a:off x="3423307" y="459786"/>
            <a:ext cx="548888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000" dirty="0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PROJECT </a:t>
            </a:r>
            <a:r>
              <a:rPr lang="en-US" sz="5000" dirty="0">
                <a:solidFill>
                  <a:schemeClr val="accent2">
                    <a:lumMod val="50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STEPS</a:t>
            </a: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E0ADD892-C977-484F-847E-926E461302A9}"/>
              </a:ext>
            </a:extLst>
          </p:cNvPr>
          <p:cNvGrpSpPr/>
          <p:nvPr/>
        </p:nvGrpSpPr>
        <p:grpSpPr>
          <a:xfrm>
            <a:off x="9050677" y="1801162"/>
            <a:ext cx="2210725" cy="2847866"/>
            <a:chOff x="8057410" y="1958304"/>
            <a:chExt cx="2210725" cy="2847866"/>
          </a:xfrm>
        </p:grpSpPr>
        <p:sp>
          <p:nvSpPr>
            <p:cNvPr id="58" name="Freeform 28">
              <a:extLst>
                <a:ext uri="{FF2B5EF4-FFF2-40B4-BE49-F238E27FC236}">
                  <a16:creationId xmlns:a16="http://schemas.microsoft.com/office/drawing/2014/main" id="{ED112D1B-E996-47D6-ADEC-C3D396B8A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0471" y="2526205"/>
              <a:ext cx="32961" cy="964089"/>
            </a:xfrm>
            <a:custGeom>
              <a:avLst/>
              <a:gdLst>
                <a:gd name="T0" fmla="*/ 18 w 36"/>
                <a:gd name="T1" fmla="*/ 0 h 1050"/>
                <a:gd name="T2" fmla="*/ 36 w 36"/>
                <a:gd name="T3" fmla="*/ 10 h 1050"/>
                <a:gd name="T4" fmla="*/ 36 w 36"/>
                <a:gd name="T5" fmla="*/ 1040 h 1050"/>
                <a:gd name="T6" fmla="*/ 18 w 36"/>
                <a:gd name="T7" fmla="*/ 1050 h 1050"/>
                <a:gd name="T8" fmla="*/ 0 w 36"/>
                <a:gd name="T9" fmla="*/ 1040 h 1050"/>
                <a:gd name="T10" fmla="*/ 0 w 36"/>
                <a:gd name="T11" fmla="*/ 10 h 1050"/>
                <a:gd name="T12" fmla="*/ 18 w 36"/>
                <a:gd name="T13" fmla="*/ 0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050">
                  <a:moveTo>
                    <a:pt x="18" y="0"/>
                  </a:moveTo>
                  <a:cubicBezTo>
                    <a:pt x="28" y="0"/>
                    <a:pt x="36" y="4"/>
                    <a:pt x="36" y="10"/>
                  </a:cubicBezTo>
                  <a:cubicBezTo>
                    <a:pt x="36" y="1040"/>
                    <a:pt x="36" y="1040"/>
                    <a:pt x="36" y="1040"/>
                  </a:cubicBezTo>
                  <a:cubicBezTo>
                    <a:pt x="36" y="1045"/>
                    <a:pt x="28" y="1050"/>
                    <a:pt x="18" y="1050"/>
                  </a:cubicBezTo>
                  <a:cubicBezTo>
                    <a:pt x="8" y="1050"/>
                    <a:pt x="0" y="1045"/>
                    <a:pt x="0" y="104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8" y="0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b="1" dirty="0">
                <a:latin typeface="+mj-lt"/>
              </a:endParaRPr>
            </a:p>
          </p:txBody>
        </p:sp>
        <p:sp>
          <p:nvSpPr>
            <p:cNvPr id="59" name="Rectangle 8">
              <a:extLst>
                <a:ext uri="{FF2B5EF4-FFF2-40B4-BE49-F238E27FC236}">
                  <a16:creationId xmlns:a16="http://schemas.microsoft.com/office/drawing/2014/main" id="{9F9BD15C-2C3D-4CDC-B3A3-C96D23005C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39427" y="3363523"/>
              <a:ext cx="1440745" cy="1442647"/>
            </a:xfrm>
            <a:prstGeom prst="ellipse">
              <a:avLst/>
            </a:prstGeom>
            <a:solidFill>
              <a:schemeClr val="accent2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b="1" dirty="0">
                <a:latin typeface="+mj-lt"/>
              </a:endParaRPr>
            </a:p>
          </p:txBody>
        </p:sp>
        <p:sp>
          <p:nvSpPr>
            <p:cNvPr id="60" name="Oval 29">
              <a:extLst>
                <a:ext uri="{FF2B5EF4-FFF2-40B4-BE49-F238E27FC236}">
                  <a16:creationId xmlns:a16="http://schemas.microsoft.com/office/drawing/2014/main" id="{FD4DDFFB-01E1-4D0B-A7B7-0BDE188FEF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28279" y="2413379"/>
              <a:ext cx="256711" cy="256711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b="1" dirty="0">
                <a:latin typeface="+mj-lt"/>
              </a:endParaRPr>
            </a:p>
          </p:txBody>
        </p:sp>
        <p:sp>
          <p:nvSpPr>
            <p:cNvPr id="61" name="Rectangle 9">
              <a:extLst>
                <a:ext uri="{FF2B5EF4-FFF2-40B4-BE49-F238E27FC236}">
                  <a16:creationId xmlns:a16="http://schemas.microsoft.com/office/drawing/2014/main" id="{466C2102-6558-4330-B9F1-7761F49156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86582" y="3411078"/>
              <a:ext cx="1345168" cy="13475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45708" tIns="22854" rIns="45708" bIns="22854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b="1" dirty="0">
                <a:latin typeface="+mj-lt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2BF7F2D-CA4A-4B09-B5DD-204FAB946094}"/>
                </a:ext>
              </a:extLst>
            </p:cNvPr>
            <p:cNvSpPr txBox="1"/>
            <p:nvPr/>
          </p:nvSpPr>
          <p:spPr>
            <a:xfrm>
              <a:off x="8057410" y="1958304"/>
              <a:ext cx="2210725" cy="374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220"/>
                </a:lnSpc>
              </a:pPr>
              <a:r>
                <a:rPr lang="ko-KR" altLang="en-US" sz="1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시연</a:t>
              </a:r>
              <a:endPara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8936DEF9-176F-4013-946C-5A58EF9AE15C}"/>
                </a:ext>
              </a:extLst>
            </p:cNvPr>
            <p:cNvSpPr txBox="1"/>
            <p:nvPr/>
          </p:nvSpPr>
          <p:spPr>
            <a:xfrm>
              <a:off x="8940479" y="3618927"/>
              <a:ext cx="510076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000" dirty="0">
                  <a:solidFill>
                    <a:schemeClr val="accent1"/>
                  </a:solidFill>
                  <a:latin typeface="Calibri" panose="020F0502020204030204" pitchFamily="34" charset="0"/>
                  <a:ea typeface="Roboto" charset="0"/>
                  <a:cs typeface="Calibri" panose="020F0502020204030204" pitchFamily="34" charset="0"/>
                </a:rPr>
                <a:t>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000828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361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구매내역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3529343" y="2587256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/>
              <a:t>이미지영역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테두리 지우세요</a:t>
            </a:r>
          </a:p>
          <a:p>
            <a:pPr>
              <a:defRPr/>
            </a:pPr>
            <a:r>
              <a:rPr lang="ko-KR" altLang="en-US"/>
              <a:t>예시 다음 페이지에 있습니다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328932" y="379499"/>
            <a:ext cx="4171736" cy="5849852"/>
          </a:xfrm>
          <a:prstGeom prst="rect">
            <a:avLst/>
          </a:prstGeom>
        </p:spPr>
        <p:txBody>
          <a:bodyPr wrap="square"/>
          <a:lstStyle/>
          <a:p>
            <a:pPr marL="342900" indent="-342900">
              <a:buAutoNum type="arabicPeriod"/>
              <a:defRPr/>
            </a:pP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구매내역 리스트를 보여줍니다</a:t>
            </a: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 marL="342900" indent="-342900">
              <a:buAutoNum type="arabicPeriod"/>
              <a:defRPr/>
            </a:pPr>
            <a:endParaRPr lang="en-US" altLang="ko-KR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>
              <a:buAutoNum type="arabicPeriod"/>
              <a:defRPr/>
            </a:pPr>
            <a:r>
              <a:rPr lang="ko-KR" altLang="en-US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리뷰를 작성했을 경우</a:t>
            </a:r>
            <a:r>
              <a:rPr lang="en-US" altLang="ko-KR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, </a:t>
            </a: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</a:t>
            </a:r>
            <a:r>
              <a:rPr lang="ko-KR" altLang="en-US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리뷰 내용과 함께 수정</a:t>
            </a:r>
            <a:r>
              <a:rPr lang="en-US" altLang="ko-KR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/</a:t>
            </a:r>
            <a:r>
              <a:rPr lang="ko-KR" altLang="en-US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삭제 버튼이 활성화됩니다</a:t>
            </a:r>
            <a:r>
              <a:rPr lang="en-US" altLang="ko-KR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 marL="342900" indent="-342900">
              <a:buAutoNum type="arabicPeriod"/>
              <a:defRPr/>
            </a:pPr>
            <a:endParaRPr kumimoji="0" lang="en-US" altLang="ko-KR" sz="18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>
              <a:buAutoNum type="arabicPeriod"/>
              <a:defRPr/>
            </a:pP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리뷰 미 작성 시 </a:t>
            </a:r>
            <a:r>
              <a:rPr lang="ko-KR" altLang="en-US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리뷰 쓰기 버튼이 있고</a:t>
            </a:r>
            <a:r>
              <a:rPr lang="en-US" altLang="ko-KR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, </a:t>
            </a:r>
            <a:r>
              <a:rPr lang="ko-KR" altLang="en-US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그 버튼을 누르면 리뷰 작성을 할 수 있는 공간이 생깁니다</a:t>
            </a:r>
            <a:r>
              <a:rPr lang="en-US" altLang="ko-KR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  <a:endParaRPr kumimoji="0" lang="ko-KR" altLang="en-US" sz="18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35544" y="327838"/>
            <a:ext cx="4186570" cy="6191250"/>
          </a:xfrm>
          <a:prstGeom prst="rect">
            <a:avLst/>
          </a:prstGeom>
        </p:spPr>
      </p:pic>
      <p:sp>
        <p:nvSpPr>
          <p:cNvPr id="12" name="타원 11"/>
          <p:cNvSpPr/>
          <p:nvPr/>
        </p:nvSpPr>
        <p:spPr>
          <a:xfrm>
            <a:off x="2426518" y="779991"/>
            <a:ext cx="418052" cy="419100"/>
          </a:xfrm>
          <a:prstGeom prst="ellipse">
            <a:avLst/>
          </a:prstGeom>
          <a:noFill/>
          <a:ln w="28575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1" name="타원 20"/>
          <p:cNvSpPr/>
          <p:nvPr/>
        </p:nvSpPr>
        <p:spPr>
          <a:xfrm>
            <a:off x="5810774" y="2168156"/>
            <a:ext cx="418052" cy="419100"/>
          </a:xfrm>
          <a:prstGeom prst="ellipse">
            <a:avLst/>
          </a:prstGeom>
          <a:noFill/>
          <a:ln w="28575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23" name="타원 22"/>
          <p:cNvSpPr/>
          <p:nvPr/>
        </p:nvSpPr>
        <p:spPr>
          <a:xfrm>
            <a:off x="5850199" y="4744114"/>
            <a:ext cx="418052" cy="419100"/>
          </a:xfrm>
          <a:prstGeom prst="ellipse">
            <a:avLst/>
          </a:prstGeom>
          <a:noFill/>
          <a:ln w="28575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solidFill>
                  <a:srgbClr val="FF0000"/>
                </a:solidFill>
              </a:rPr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361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페이지 이름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9" name="TextBox 18"/>
          <p:cNvSpPr txBox="1"/>
          <p:nvPr/>
        </p:nvSpPr>
        <p:spPr>
          <a:xfrm>
            <a:off x="7407568" y="316651"/>
            <a:ext cx="4093099" cy="5979374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스케쥴러</a:t>
            </a:r>
          </a:p>
          <a:p>
            <a:pPr>
              <a:defRPr/>
            </a:pPr>
            <a:endParaRPr kumimoji="0" lang="en-US" altLang="ko-KR" sz="18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>
              <a:buAutoNum type="arabicPeriod"/>
              <a:defRPr/>
            </a:pPr>
            <a:r>
              <a:rPr lang="en-US" altLang="ko-KR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09~18</a:t>
            </a:r>
            <a:r>
              <a:rPr lang="ko-KR" altLang="en-US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정각마다 재고 알림 테이블에서 조건에 맞는 값을 가져와</a:t>
            </a:r>
            <a:r>
              <a:rPr lang="en-US" altLang="ko-KR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, </a:t>
            </a:r>
            <a:r>
              <a:rPr lang="ko-KR" altLang="en-US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문자를 보냅니다</a:t>
            </a:r>
            <a:r>
              <a:rPr lang="en-US" altLang="ko-KR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>
              <a:defRPr/>
            </a:pPr>
            <a:endParaRPr kumimoji="0" lang="en-US" altLang="ko-KR" sz="18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35544" y="327837"/>
            <a:ext cx="4772025" cy="32289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57526" y="4921260"/>
            <a:ext cx="4221492" cy="179151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769070" y="2361460"/>
            <a:ext cx="4053044" cy="261057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670466" y="349988"/>
            <a:ext cx="4208552" cy="2011472"/>
          </a:xfrm>
          <a:prstGeom prst="rect">
            <a:avLst/>
          </a:prstGeom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361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메인화면 노출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9" name="TextBox 18"/>
          <p:cNvSpPr txBox="1"/>
          <p:nvPr/>
        </p:nvSpPr>
        <p:spPr>
          <a:xfrm>
            <a:off x="7319629" y="313881"/>
            <a:ext cx="4225997" cy="3390853"/>
          </a:xfrm>
          <a:prstGeom prst="rect">
            <a:avLst/>
          </a:prstGeom>
        </p:spPr>
        <p:txBody>
          <a:bodyPr wrap="square"/>
          <a:lstStyle/>
          <a:p>
            <a:pPr marL="342900" indent="-342900">
              <a:lnSpc>
                <a:spcPct val="150000"/>
              </a:lnSpc>
              <a:buAutoNum type="arabicPeriod"/>
              <a:defRPr/>
            </a:pP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판매 식자재 중 재고가</a:t>
            </a:r>
            <a:r>
              <a:rPr kumimoji="0" lang="ko-KR" altLang="en-US" sz="1500" b="0" i="0" u="none" strike="noStrike" kern="1200" cap="none" spc="0" normalizeH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가장 많이 남은 상위 </a:t>
            </a:r>
            <a:r>
              <a:rPr kumimoji="0" lang="en-US" altLang="ko-KR" sz="1500" b="0" i="0" u="none" strike="noStrike" kern="1200" cap="none" spc="0" normalizeH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4</a:t>
            </a:r>
            <a:r>
              <a:rPr kumimoji="0" lang="ko-KR" altLang="en-US" sz="1500" b="0" i="0" u="none" strike="noStrike" kern="1200" cap="none" spc="0" normalizeH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개의 식자재 노출 </a:t>
            </a:r>
            <a:r>
              <a:rPr kumimoji="0" lang="en-US" altLang="ko-KR" sz="1500" b="0" i="0" u="none" strike="noStrike" kern="1200" cap="none" spc="0" normalizeH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(</a:t>
            </a:r>
            <a:r>
              <a:rPr kumimoji="0" lang="ko-KR" altLang="en-US" sz="1500" b="0" i="0" u="none" strike="noStrike" kern="1200" cap="none" spc="0" normalizeH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강남 본점 기준</a:t>
            </a:r>
            <a:r>
              <a:rPr kumimoji="0" lang="en-US" altLang="ko-KR" sz="1500" b="0" i="0" u="none" strike="noStrike" kern="1200" cap="none" spc="0" normalizeH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)</a:t>
            </a:r>
          </a:p>
          <a:p>
            <a:pPr marL="342900" indent="-342900">
              <a:lnSpc>
                <a:spcPct val="150000"/>
              </a:lnSpc>
              <a:buAutoNum type="arabicPeriod"/>
              <a:defRPr/>
            </a:pPr>
            <a:endParaRPr kumimoji="0" lang="en-US" altLang="ko-KR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>
              <a:lnSpc>
                <a:spcPct val="150000"/>
              </a:lnSpc>
              <a:buAutoNum type="arabicPeriod"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(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좋아요 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– 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싫어요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)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의 수가 가장 많은 상위 식자재 노출 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(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지점 기준 동일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)</a:t>
            </a:r>
          </a:p>
          <a:p>
            <a:pPr marL="342900" indent="-342900">
              <a:lnSpc>
                <a:spcPct val="150000"/>
              </a:lnSpc>
              <a:buAutoNum type="arabicPeriod"/>
              <a:defRPr/>
            </a:pPr>
            <a:endParaRPr lang="en-US" altLang="ko-KR" sz="150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>
              <a:lnSpc>
                <a:spcPct val="150000"/>
              </a:lnSpc>
              <a:buAutoNum type="arabicPeriod"/>
              <a:defRPr/>
            </a:pP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현재 이벤트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(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할인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) 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중인 식자재 노출 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(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지점 기준 동일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)</a:t>
            </a:r>
          </a:p>
        </p:txBody>
      </p:sp>
      <p:sp>
        <p:nvSpPr>
          <p:cNvPr id="23" name="타원 22"/>
          <p:cNvSpPr/>
          <p:nvPr/>
        </p:nvSpPr>
        <p:spPr>
          <a:xfrm>
            <a:off x="5137084" y="462566"/>
            <a:ext cx="418052" cy="419100"/>
          </a:xfrm>
          <a:prstGeom prst="ellipse">
            <a:avLst/>
          </a:prstGeom>
          <a:noFill/>
          <a:ln w="28575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4" name="타원 23"/>
          <p:cNvSpPr/>
          <p:nvPr/>
        </p:nvSpPr>
        <p:spPr>
          <a:xfrm>
            <a:off x="5137084" y="2350770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2</a:t>
            </a:r>
          </a:p>
        </p:txBody>
      </p:sp>
      <p:sp>
        <p:nvSpPr>
          <p:cNvPr id="18" name="타원 17"/>
          <p:cNvSpPr/>
          <p:nvPr/>
        </p:nvSpPr>
        <p:spPr>
          <a:xfrm>
            <a:off x="5137084" y="4903382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35544" y="349989"/>
            <a:ext cx="4203238" cy="2621812"/>
          </a:xfrm>
          <a:prstGeom prst="rect">
            <a:avLst/>
          </a:prstGeom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361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카테고리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9" name="TextBox 18"/>
          <p:cNvSpPr txBox="1"/>
          <p:nvPr/>
        </p:nvSpPr>
        <p:spPr>
          <a:xfrm>
            <a:off x="7319629" y="313881"/>
            <a:ext cx="4225997" cy="3230597"/>
          </a:xfrm>
          <a:prstGeom prst="rect">
            <a:avLst/>
          </a:prstGeom>
        </p:spPr>
        <p:txBody>
          <a:bodyPr wrap="square"/>
          <a:lstStyle/>
          <a:p>
            <a:pPr marL="342900" indent="-342900">
              <a:lnSpc>
                <a:spcPct val="150000"/>
              </a:lnSpc>
              <a:buAutoNum type="arabicPeriod"/>
              <a:defRPr/>
            </a:pP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상단의 카테고리를 통해 식자재의 대분류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-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중분류 별로 검색이 가능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  <a:defRPr/>
            </a:pPr>
            <a:endParaRPr kumimoji="0" lang="en-US" altLang="ko-KR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>
              <a:lnSpc>
                <a:spcPct val="150000"/>
              </a:lnSpc>
              <a:buAutoNum type="arabicPeriod"/>
              <a:defRPr/>
            </a:pP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선택 결과의 하위 카테고리를 상단에 나열</a:t>
            </a:r>
          </a:p>
          <a:p>
            <a:pPr marL="342900" indent="-342900">
              <a:lnSpc>
                <a:spcPct val="150000"/>
              </a:lnSpc>
              <a:buAutoNum type="arabicPeriod"/>
              <a:defRPr/>
            </a:pPr>
            <a:endParaRPr lang="en-US" altLang="ko-KR" sz="150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>
              <a:lnSpc>
                <a:spcPct val="150000"/>
              </a:lnSpc>
              <a:buAutoNum type="arabicPeriod"/>
              <a:defRPr/>
            </a:pPr>
            <a:r>
              <a:rPr lang="ko-KR" altLang="en-US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해당 매장의 재고 유무에 따라 상단과 하단에 달리 노출</a:t>
            </a:r>
            <a:endParaRPr lang="en-US" altLang="ko-KR" sz="150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2756187" y="600258"/>
            <a:ext cx="418052" cy="419100"/>
          </a:xfrm>
          <a:prstGeom prst="ellipse">
            <a:avLst/>
          </a:prstGeom>
          <a:noFill/>
          <a:ln w="28575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solidFill>
                  <a:srgbClr val="FF0000"/>
                </a:solidFill>
              </a:rPr>
              <a:t>1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635544" y="3222070"/>
            <a:ext cx="4377736" cy="3490699"/>
          </a:xfrm>
          <a:prstGeom prst="rect">
            <a:avLst/>
          </a:prstGeom>
        </p:spPr>
      </p:pic>
      <p:sp>
        <p:nvSpPr>
          <p:cNvPr id="17" name="타원 16"/>
          <p:cNvSpPr/>
          <p:nvPr/>
        </p:nvSpPr>
        <p:spPr>
          <a:xfrm>
            <a:off x="2756187" y="3222070"/>
            <a:ext cx="418052" cy="419100"/>
          </a:xfrm>
          <a:prstGeom prst="ellipse">
            <a:avLst/>
          </a:prstGeom>
          <a:noFill/>
          <a:ln w="28575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18" name="타원 17"/>
          <p:cNvSpPr/>
          <p:nvPr/>
        </p:nvSpPr>
        <p:spPr>
          <a:xfrm>
            <a:off x="2756187" y="5163991"/>
            <a:ext cx="418052" cy="419100"/>
          </a:xfrm>
          <a:prstGeom prst="ellipse">
            <a:avLst/>
          </a:prstGeom>
          <a:noFill/>
          <a:ln w="28575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solidFill>
                  <a:srgbClr val="FF0000"/>
                </a:solidFill>
              </a:rPr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135910" y="0"/>
            <a:ext cx="3625858" cy="6858000"/>
          </a:xfrm>
          <a:prstGeom prst="rect">
            <a:avLst/>
          </a:prstGeom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361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상품 상세보기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015333" y="527336"/>
            <a:ext cx="5204617" cy="6185433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3529343" y="2587256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299886" y="647871"/>
            <a:ext cx="420828" cy="3598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b="1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830255" y="1945619"/>
            <a:ext cx="4157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b="1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1" name="TextBox 18"/>
          <p:cNvSpPr txBox="1"/>
          <p:nvPr/>
        </p:nvSpPr>
        <p:spPr>
          <a:xfrm>
            <a:off x="7319629" y="313881"/>
            <a:ext cx="4225997" cy="4299051"/>
          </a:xfrm>
          <a:prstGeom prst="rect">
            <a:avLst/>
          </a:prstGeom>
        </p:spPr>
        <p:txBody>
          <a:bodyPr wrap="square"/>
          <a:lstStyle/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상품 상세보기 정보 출력</a:t>
            </a: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endParaRPr kumimoji="0" lang="en-US" altLang="ko-KR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식자재의 좋아요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,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싫어요를 출력과 동시에 로그인한 사용자에 대한 좋아요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/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싫어요 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data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가져와 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css 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효과</a:t>
            </a: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endParaRPr kumimoji="0" lang="en-US" altLang="ko-KR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현 식자재 관련 레시피를 출력</a:t>
            </a: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endParaRPr kumimoji="0" lang="ko-KR" altLang="en-US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상품 상세이미지</a:t>
            </a: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endParaRPr kumimoji="0" lang="ko-KR" altLang="en-US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상품 관련 고객 리뷰 출력</a:t>
            </a: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endParaRPr kumimoji="0" lang="ko-KR" altLang="en-US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endParaRPr kumimoji="0" lang="ko-KR" altLang="en-US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23" name="타원 17"/>
          <p:cNvSpPr/>
          <p:nvPr/>
        </p:nvSpPr>
        <p:spPr>
          <a:xfrm>
            <a:off x="1969467" y="2688265"/>
            <a:ext cx="258563" cy="246321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3</a:t>
            </a:r>
          </a:p>
        </p:txBody>
      </p:sp>
      <p:sp>
        <p:nvSpPr>
          <p:cNvPr id="24" name="타원 17"/>
          <p:cNvSpPr/>
          <p:nvPr/>
        </p:nvSpPr>
        <p:spPr>
          <a:xfrm>
            <a:off x="1922507" y="3841897"/>
            <a:ext cx="258563" cy="246321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4</a:t>
            </a:r>
          </a:p>
        </p:txBody>
      </p:sp>
      <p:sp>
        <p:nvSpPr>
          <p:cNvPr id="25" name="타원 17"/>
          <p:cNvSpPr/>
          <p:nvPr/>
        </p:nvSpPr>
        <p:spPr>
          <a:xfrm>
            <a:off x="1950859" y="6107519"/>
            <a:ext cx="258563" cy="246321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장바구니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015333" y="527336"/>
            <a:ext cx="5204617" cy="6185433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3529343" y="2587256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7553326" y="527336"/>
                <a:ext cx="4257674" cy="6185432"/>
              </a:xfrm>
              <a:prstGeom prst="rect">
                <a:avLst/>
              </a:prstGeom>
            </p:spPr>
            <p:txBody>
              <a:bodyPr wrap="square"/>
              <a:lstStyle/>
              <a:p>
                <a:pPr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0" lang="ko-KR" altLang="en-US" sz="1600" b="0" i="0" u="none" strike="noStrike" kern="1200" cap="none" spc="0" normalizeH="0" baseline="0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①</m:t>
                      </m:r>
                      <m:r>
                        <a:rPr kumimoji="0" lang="en-US" altLang="ko-KR" sz="1600" b="0" i="0" u="none" strike="noStrike" kern="1200" cap="none" spc="0" normalizeH="0" baseline="0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.  </m:t>
                      </m:r>
                      <m:r>
                        <a:rPr lang="ko-KR" altLang="en-US" sz="1600" i="0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상</m:t>
                      </m:r>
                      <m:r>
                        <a:rPr lang="ko-KR" altLang="en-US" sz="1600" i="0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품</m:t>
                      </m:r>
                      <m:r>
                        <a:rPr lang="en-US" altLang="ko-KR" sz="1600" b="0" i="0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 </m:t>
                      </m:r>
                      <m:r>
                        <a:rPr lang="ko-KR" altLang="en-US" sz="1600" i="0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목</m:t>
                      </m:r>
                      <m:r>
                        <a:rPr lang="ko-KR" altLang="en-US" sz="1600" i="0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록</m:t>
                      </m:r>
                      <m:r>
                        <a:rPr lang="ko-KR" altLang="en-US" sz="1600" i="0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과</m:t>
                      </m:r>
                      <m:r>
                        <a:rPr lang="en-US" altLang="ko-KR" sz="1600" b="0" i="0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 </m:t>
                      </m:r>
                      <m:r>
                        <a:rPr lang="ko-KR" altLang="en-US" sz="1600" i="0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정</m:t>
                      </m:r>
                      <m:r>
                        <a:rPr lang="ko-KR" altLang="en-US" sz="1600" i="0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보</m:t>
                      </m:r>
                    </m:oMath>
                  </m:oMathPara>
                </a14:m>
                <a:endParaRPr lang="en-US" altLang="ko-KR" sz="160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0" lang="en-US" altLang="ko-KR" sz="1600" b="0" i="0" u="none" strike="noStrike" kern="1200" cap="none" spc="0" normalizeH="0" baseline="0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 </m:t>
                      </m:r>
                      <m:r>
                        <a:rPr kumimoji="0" lang="ko-KR" altLang="en-US" sz="1600" b="0" i="0" u="none" strike="noStrike" kern="1200" cap="none" spc="0" normalizeH="0" baseline="0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장</m:t>
                      </m:r>
                      <m:r>
                        <a:rPr lang="ko-KR" altLang="en-US" sz="1600" i="0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바</m:t>
                      </m:r>
                      <m:r>
                        <a:rPr lang="ko-KR" altLang="en-US" sz="1600" i="0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구</m:t>
                      </m:r>
                      <m:r>
                        <a:rPr lang="ko-KR" altLang="en-US" sz="1600" i="0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니</m:t>
                      </m:r>
                      <m:r>
                        <a:rPr lang="ko-KR" altLang="en-US" sz="1600" i="0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에</m:t>
                      </m:r>
                      <m:r>
                        <a:rPr lang="en-US" altLang="ko-KR" sz="1600" b="0" i="0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 </m:t>
                      </m:r>
                      <m:r>
                        <a:rPr lang="ko-KR" altLang="en-US" sz="1600" i="0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담</m:t>
                      </m:r>
                      <m:r>
                        <a:rPr lang="ko-KR" altLang="en-US" sz="1600" i="0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아</m:t>
                      </m:r>
                      <m:r>
                        <a:rPr lang="ko-KR" altLang="en-US" sz="1600" i="0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둔</m:t>
                      </m:r>
                      <m:r>
                        <a:rPr lang="en-US" altLang="ko-KR" sz="1600" b="0" i="0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 </m:t>
                      </m:r>
                      <m:r>
                        <a:rPr lang="ko-KR" altLang="en-US" sz="1600" i="0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상</m:t>
                      </m:r>
                      <m:r>
                        <a:rPr lang="ko-KR" altLang="en-US" sz="1600" i="0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품</m:t>
                      </m:r>
                      <m:r>
                        <a:rPr lang="ko-KR" altLang="en-US" sz="1600" i="0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들</m:t>
                      </m:r>
                      <m:r>
                        <a:rPr lang="ko-KR" altLang="en-US" sz="1600" i="0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을</m:t>
                      </m:r>
                      <m:r>
                        <a:rPr lang="en-US" altLang="ko-KR" sz="1600" b="0" i="0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 </m:t>
                      </m:r>
                      <m:r>
                        <a:rPr lang="ko-KR" altLang="en-US" sz="1600" i="0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목</m:t>
                      </m:r>
                      <m:r>
                        <a:rPr lang="ko-KR" altLang="en-US" sz="1600" i="0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록</m:t>
                      </m:r>
                      <m:r>
                        <a:rPr lang="ko-KR" altLang="en-US" sz="1600" i="0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화</m:t>
                      </m:r>
                      <m:r>
                        <a:rPr lang="ko-KR" altLang="en-US" sz="1600" i="0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해</m:t>
                      </m:r>
                      <m:r>
                        <a:rPr lang="ko-KR" altLang="en-US" sz="1600" i="0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서</m:t>
                      </m:r>
                      <m:r>
                        <a:rPr lang="en-US" altLang="ko-KR" sz="1600" b="0" i="0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 </m:t>
                      </m:r>
                      <m:r>
                        <a:rPr lang="ko-KR" altLang="en-US" sz="1600" i="0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출</m:t>
                      </m:r>
                      <m:r>
                        <a:rPr lang="ko-KR" altLang="en-US" sz="1600" i="0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력</m:t>
                      </m:r>
                    </m:oMath>
                  </m:oMathPara>
                </a14:m>
                <a:endParaRPr lang="en-US" altLang="ko-KR" sz="160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상품의 이미지와 회사</a:t>
                </a:r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/</a:t>
                </a: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상품명</a:t>
                </a:r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/</a:t>
                </a: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구매하기로 한 수량</a:t>
                </a:r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/ </a:t>
                </a: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수량에 따른 구매금액 등을 확인할 수 있다</a:t>
                </a:r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</a:t>
                </a:r>
              </a:p>
              <a:p>
                <a:pPr>
                  <a:defRPr/>
                </a:pP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14:m>
                  <m:oMath xmlns:m="http://schemas.openxmlformats.org/officeDocument/2006/math">
                    <m:r>
                      <a:rPr kumimoji="0" lang="ko-KR" altLang="en-US" sz="1600" b="0" i="0" u="none" strike="noStrike" kern="1200" cap="none" spc="0" normalizeH="0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맑은 고딕"/>
                      </a:rPr>
                      <m:t>②</m:t>
                    </m:r>
                    <m:r>
                      <a:rPr kumimoji="0" lang="en-US" altLang="ko-KR" sz="1600" b="0" i="0" u="none" strike="noStrike" kern="1200" cap="none" spc="0" normalizeH="0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맑은 고딕"/>
                      </a:rPr>
                      <m:t>.</m:t>
                    </m:r>
                  </m:oMath>
                </a14:m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 </a:t>
                </a: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장바구니에서의 품목삭제</a:t>
                </a: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체크박스를 통해 구매를 결정할 품목을 선택할 수 있으며 사용자가 원할 시 선택된 항목을 장바구니에서 삭제하거나 장바구니 전체를 비울 수 있다</a:t>
                </a:r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</a:t>
                </a:r>
              </a:p>
              <a:p>
                <a:pPr>
                  <a:defRPr/>
                </a:pP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3326" y="527336"/>
                <a:ext cx="4257674" cy="6185432"/>
              </a:xfrm>
              <a:prstGeom prst="rect">
                <a:avLst/>
              </a:prstGeom>
              <a:blipFill rotWithShape="0">
                <a:blip r:embed="rId2"/>
                <a:stretch>
                  <a:fillRect l="-715" r="-14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334" y="527335"/>
            <a:ext cx="5423692" cy="618543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24050" y="656732"/>
            <a:ext cx="41549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28975" y="6158771"/>
            <a:ext cx="41549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1623702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295" y="527336"/>
            <a:ext cx="5177909" cy="6185432"/>
          </a:xfrm>
          <a:prstGeom prst="rect">
            <a:avLst/>
          </a:prstGeom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장바구니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015333" y="527336"/>
            <a:ext cx="5204617" cy="6185433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3529343" y="2587256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7553326" y="527336"/>
                <a:ext cx="4257674" cy="6185432"/>
              </a:xfrm>
              <a:prstGeom prst="rect">
                <a:avLst/>
              </a:prstGeom>
            </p:spPr>
            <p:txBody>
              <a:bodyPr wrap="square"/>
              <a:lstStyle/>
              <a:p>
                <a:pPr>
                  <a:defRPr/>
                </a:pPr>
                <a14:m>
                  <m:oMath xmlns:m="http://schemas.openxmlformats.org/officeDocument/2006/math">
                    <m:r>
                      <a:rPr kumimoji="0" lang="ko-KR" altLang="en-US" sz="1600" b="0" i="0" u="none" strike="noStrike" kern="1200" cap="none" spc="0" normalizeH="0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맑은 고딕"/>
                      </a:rPr>
                      <m:t>①</m:t>
                    </m:r>
                    <m:r>
                      <a:rPr kumimoji="0" lang="en-US" altLang="ko-KR" sz="1600" b="0" i="0" u="none" strike="noStrike" kern="1200" cap="none" spc="0" normalizeH="0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맑은 고딕"/>
                      </a:rPr>
                      <m:t>.  </m:t>
                    </m:r>
                  </m:oMath>
                </a14:m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 </a:t>
                </a: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상품을 구매 할 매장선택하기</a:t>
                </a: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상품을 구매할 매장을 지도상에서 표시하여 가까운 매장을 손쉽게 찾을 수 있다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 </a:t>
                </a:r>
              </a:p>
              <a:p>
                <a:pPr>
                  <a:defRPr/>
                </a:pP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매장 선택 시 배송방식 </a:t>
                </a:r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(</a:t>
                </a: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새벽배송</a:t>
                </a:r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/</a:t>
                </a: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일반배송</a:t>
                </a:r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/</a:t>
                </a: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정기배송</a:t>
                </a:r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) </a:t>
                </a: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을 선택할 수 있다</a:t>
                </a:r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</a:t>
                </a:r>
              </a:p>
              <a:p>
                <a:pPr>
                  <a:defRPr/>
                </a:pP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14:m>
                  <m:oMath xmlns:m="http://schemas.openxmlformats.org/officeDocument/2006/math">
                    <m:r>
                      <a:rPr kumimoji="0" lang="ko-KR" altLang="en-US" sz="1600" b="0" i="0" u="none" strike="noStrike" kern="1200" cap="none" spc="0" normalizeH="0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맑은 고딕"/>
                      </a:rPr>
                      <m:t>②</m:t>
                    </m:r>
                    <m:r>
                      <a:rPr kumimoji="0" lang="en-US" altLang="ko-KR" sz="1600" b="0" i="0" u="none" strike="noStrike" kern="1200" cap="none" spc="0" normalizeH="0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맑은 고딕"/>
                      </a:rPr>
                      <m:t>.</m:t>
                    </m:r>
                  </m:oMath>
                </a14:m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  </a:t>
                </a:r>
                <a:r>
                  <a:rPr kumimoji="0" lang="ko-KR" altLang="en-US" sz="1600" b="0" u="none" strike="noStrike" kern="1200" cap="none" spc="0" normalizeH="0" baseline="0" dirty="0" err="1">
                    <a:solidFill>
                      <a:srgbClr val="000000"/>
                    </a:solidFill>
                    <a:latin typeface="+mn-ea"/>
                    <a:cs typeface="맑은 고딕"/>
                  </a:rPr>
                  <a:t>배송지</a:t>
                </a: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 선택하기</a:t>
                </a: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상품을 주문 시 물건을 받을 주소를 결정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</a:t>
                </a:r>
              </a:p>
              <a:p>
                <a:pPr>
                  <a:defRPr/>
                </a:pPr>
                <a:r>
                  <a:rPr kumimoji="0" lang="ko-KR" altLang="en-US" sz="1600" b="0" u="none" strike="noStrike" kern="1200" cap="none" spc="0" normalizeH="0" baseline="0" dirty="0" err="1">
                    <a:solidFill>
                      <a:srgbClr val="000000"/>
                    </a:solidFill>
                    <a:latin typeface="+mn-ea"/>
                    <a:cs typeface="맑은 고딕"/>
                  </a:rPr>
                  <a:t>배송지</a:t>
                </a: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 변경버튼으로 주소를 직접 입력하거나 혹은 저장된 주소를 </a:t>
                </a:r>
                <a:r>
                  <a:rPr kumimoji="0" lang="ko-KR" altLang="en-US" sz="1600" b="0" u="none" strike="noStrike" kern="1200" cap="none" spc="0" normalizeH="0" baseline="0" dirty="0" err="1">
                    <a:solidFill>
                      <a:srgbClr val="000000"/>
                    </a:solidFill>
                    <a:latin typeface="+mn-ea"/>
                    <a:cs typeface="맑은 고딕"/>
                  </a:rPr>
                  <a:t>배송지</a:t>
                </a: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 목록버튼을 이용하여 불러올 수 있다</a:t>
                </a:r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</a:t>
                </a:r>
              </a:p>
              <a:p>
                <a:pPr>
                  <a:defRPr/>
                </a:pPr>
                <a:endParaRPr lang="en-US" altLang="ko-KR" sz="160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③. </a:t>
                </a: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상품 구매정보</a:t>
                </a: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선택된 상품들의 총 금액과 할인된 금액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, </a:t>
                </a:r>
                <a:r>
                  <a:rPr lang="ko-KR" altLang="en-US" sz="1600" dirty="0" err="1">
                    <a:solidFill>
                      <a:srgbClr val="000000"/>
                    </a:solidFill>
                    <a:latin typeface="+mn-ea"/>
                    <a:cs typeface="맑은 고딕"/>
                  </a:rPr>
                  <a:t>배송비</a:t>
                </a: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 등을 계산하여 결제 할 금액을 확인할 수 있다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</a:t>
                </a: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endParaRPr lang="en-US" altLang="ko-KR" sz="160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④. </a:t>
                </a: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주문하기</a:t>
                </a: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주문할 상품들을 모두 결정했다면 주문하기 버튼을 이용하여 결제페이지로 넘어갈 수 있다</a:t>
                </a:r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</a:t>
                </a:r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3326" y="527336"/>
                <a:ext cx="4257674" cy="6185432"/>
              </a:xfrm>
              <a:prstGeom prst="rect">
                <a:avLst/>
              </a:prstGeom>
              <a:blipFill rotWithShape="0">
                <a:blip r:embed="rId3"/>
                <a:stretch>
                  <a:fillRect l="-715" t="-29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1816546" y="527335"/>
            <a:ext cx="41549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51957" y="1258724"/>
            <a:ext cx="41549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51957" y="3025642"/>
            <a:ext cx="41549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918121" y="5800725"/>
            <a:ext cx="41549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④</a:t>
            </a:r>
          </a:p>
        </p:txBody>
      </p:sp>
    </p:spTree>
    <p:extLst>
      <p:ext uri="{BB962C8B-B14F-4D97-AF65-F5344CB8AC3E}">
        <p14:creationId xmlns:p14="http://schemas.microsoft.com/office/powerpoint/2010/main" val="284459442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768" y="527334"/>
            <a:ext cx="5110182" cy="5892515"/>
          </a:xfrm>
          <a:prstGeom prst="rect">
            <a:avLst/>
          </a:prstGeom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장바구니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015333" y="527336"/>
            <a:ext cx="5204617" cy="6185433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3529343" y="2587256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7553326" y="527336"/>
                <a:ext cx="4257674" cy="6185432"/>
              </a:xfrm>
              <a:prstGeom prst="rect">
                <a:avLst/>
              </a:prstGeom>
            </p:spPr>
            <p:txBody>
              <a:bodyPr wrap="square"/>
              <a:lstStyle/>
              <a:p>
                <a:pPr>
                  <a:defRPr/>
                </a:pPr>
                <a14:m>
                  <m:oMath xmlns:m="http://schemas.openxmlformats.org/officeDocument/2006/math">
                    <m:r>
                      <a:rPr kumimoji="0" lang="ko-KR" altLang="en-US" sz="1600" b="0" i="0" u="none" strike="noStrike" kern="1200" cap="none" spc="0" normalizeH="0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맑은 고딕"/>
                      </a:rPr>
                      <m:t>①</m:t>
                    </m:r>
                    <m:r>
                      <a:rPr kumimoji="0" lang="en-US" altLang="ko-KR" sz="1600" b="0" i="0" u="none" strike="noStrike" kern="1200" cap="none" spc="0" normalizeH="0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맑은 고딕"/>
                      </a:rPr>
                      <m:t>.</m:t>
                    </m:r>
                  </m:oMath>
                </a14:m>
                <a:r>
                  <a:rPr kumimoji="0" lang="en-US" altLang="ko-KR" sz="1600" b="0" i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 </a:t>
                </a:r>
                <a:r>
                  <a:rPr kumimoji="0" lang="ko-KR" altLang="en-US" sz="1600" b="0" i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사용자가 지정한 </a:t>
                </a:r>
                <a:r>
                  <a:rPr kumimoji="0" lang="ko-KR" altLang="en-US" sz="1600" b="0" i="0" u="none" strike="noStrike" kern="1200" cap="none" spc="0" normalizeH="0" baseline="0" dirty="0" err="1">
                    <a:solidFill>
                      <a:srgbClr val="000000"/>
                    </a:solidFill>
                    <a:latin typeface="+mn-ea"/>
                    <a:cs typeface="맑은 고딕"/>
                  </a:rPr>
                  <a:t>배송지</a:t>
                </a:r>
                <a:endParaRPr kumimoji="0" lang="en-US" altLang="ko-KR" sz="1600" b="0" i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r>
                  <a:rPr lang="ko-KR" altLang="en-US" sz="1600" dirty="0" err="1">
                    <a:solidFill>
                      <a:srgbClr val="000000"/>
                    </a:solidFill>
                    <a:latin typeface="+mn-ea"/>
                    <a:cs typeface="맑은 고딕"/>
                  </a:rPr>
                  <a:t>매장찾기</a:t>
                </a: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 버튼을 누를 경우 지도를 불러오게 되는데 지도의 중심좌표로 잡히는 현재위치는 사용자가 입력한 </a:t>
                </a:r>
                <a:r>
                  <a:rPr lang="ko-KR" altLang="en-US" sz="1600" dirty="0" err="1">
                    <a:solidFill>
                      <a:srgbClr val="000000"/>
                    </a:solidFill>
                    <a:latin typeface="+mn-ea"/>
                    <a:cs typeface="맑은 고딕"/>
                  </a:rPr>
                  <a:t>배송지를</a:t>
                </a: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 기준으로 결정된다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.(</a:t>
                </a: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초기값은 </a:t>
                </a:r>
                <a:r>
                  <a:rPr lang="ko-KR" altLang="en-US" sz="1600" dirty="0" err="1">
                    <a:solidFill>
                      <a:srgbClr val="000000"/>
                    </a:solidFill>
                    <a:latin typeface="+mn-ea"/>
                    <a:cs typeface="맑은 고딕"/>
                  </a:rPr>
                  <a:t>회원가입시</a:t>
                </a: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 입력된 기본주소지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)</a:t>
                </a:r>
                <a:endParaRPr kumimoji="0" lang="en-US" altLang="ko-KR" sz="1600" b="0" i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0" lang="en-US" altLang="ko-KR" sz="1600" b="0" i="0" u="none" strike="noStrike" kern="1200" cap="none" spc="0" normalizeH="0" baseline="0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맑은 고딕"/>
                        </a:rPr>
                        <m:t> </m:t>
                      </m:r>
                    </m:oMath>
                  </m:oMathPara>
                </a14:m>
                <a:endParaRPr kumimoji="0" lang="en-US" altLang="ko-KR" sz="1600" b="0" i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14:m>
                  <m:oMath xmlns:m="http://schemas.openxmlformats.org/officeDocument/2006/math">
                    <m:r>
                      <a:rPr kumimoji="0" lang="ko-KR" altLang="en-US" sz="1600" b="0" i="0" u="none" strike="noStrike" kern="1200" cap="none" spc="0" normalizeH="0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맑은 고딕"/>
                      </a:rPr>
                      <m:t>②</m:t>
                    </m:r>
                    <m:r>
                      <a:rPr kumimoji="0" lang="en-US" altLang="ko-KR" sz="1600" b="0" i="0" u="none" strike="noStrike" kern="1200" cap="none" spc="0" normalizeH="0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맑은 고딕"/>
                      </a:rPr>
                      <m:t>.</m:t>
                    </m:r>
                  </m:oMath>
                </a14:m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 </a:t>
                </a: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매장 위치</a:t>
                </a: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지도 위에 매장의 주소를 기준으로 </a:t>
                </a:r>
                <a:r>
                  <a:rPr lang="ko-KR" altLang="en-US" sz="1600" dirty="0" err="1">
                    <a:solidFill>
                      <a:srgbClr val="000000"/>
                    </a:solidFill>
                    <a:latin typeface="+mn-ea"/>
                    <a:cs typeface="맑은 고딕"/>
                  </a:rPr>
                  <a:t>마커가</a:t>
                </a: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 표시되며 사용자가 지정한 현재위치와 매장까지의 직선거리를 선으로 연결하여 그 거리를 알려준다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 </a:t>
                </a: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사용자는 이 거리를 보고 배송방식에 참고할 수 있다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</a:t>
                </a: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  </a:t>
                </a:r>
                <a:endParaRPr lang="en-US" altLang="ko-KR" sz="160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3326" y="527336"/>
                <a:ext cx="4257674" cy="6185432"/>
              </a:xfrm>
              <a:prstGeom prst="rect">
                <a:avLst/>
              </a:prstGeom>
              <a:blipFill rotWithShape="0">
                <a:blip r:embed="rId3"/>
                <a:stretch>
                  <a:fillRect l="-715" t="-29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4202143" y="1313715"/>
            <a:ext cx="41549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13163" y="5212631"/>
            <a:ext cx="41549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2011141204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장바구니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29343" y="2587256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333" y="1258725"/>
            <a:ext cx="9186067" cy="537302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015333" y="466725"/>
            <a:ext cx="9186067" cy="5847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Callback</a:t>
            </a:r>
            <a:r>
              <a:rPr lang="ko-KR" altLang="en-US" sz="3200" b="1" dirty="0"/>
              <a:t>함수의 동기화</a:t>
            </a:r>
            <a:r>
              <a:rPr lang="en-US" altLang="ko-KR" sz="3200" b="1" dirty="0"/>
              <a:t>(</a:t>
            </a:r>
            <a:r>
              <a:rPr lang="en-US" altLang="ko-KR" sz="3200" b="1" dirty="0" err="1"/>
              <a:t>async</a:t>
            </a:r>
            <a:r>
              <a:rPr lang="en-US" altLang="ko-KR" sz="3200" b="1" dirty="0"/>
              <a:t>/await)</a:t>
            </a:r>
            <a:endParaRPr lang="ko-KR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230163522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장바구니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015333" y="527336"/>
            <a:ext cx="5204617" cy="6185433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3529343" y="2587256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7553326" y="527336"/>
            <a:ext cx="4257674" cy="6185432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endParaRPr kumimoji="0" lang="en-US" altLang="ko-KR" sz="1600" b="0" u="none" strike="noStrike" kern="1200" cap="none" spc="0" normalizeH="0" baseline="0" dirty="0">
              <a:solidFill>
                <a:srgbClr val="000000"/>
              </a:solidFill>
              <a:latin typeface="+mn-ea"/>
              <a:cs typeface="맑은 고딕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332" y="1258725"/>
            <a:ext cx="9795668" cy="545404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015333" y="466725"/>
            <a:ext cx="9186067" cy="5847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Callback</a:t>
            </a:r>
            <a:r>
              <a:rPr lang="ko-KR" altLang="en-US" sz="3200" b="1" dirty="0"/>
              <a:t>함수의 동기화</a:t>
            </a:r>
            <a:r>
              <a:rPr lang="en-US" altLang="ko-KR" sz="3200" b="1"/>
              <a:t>(promise)</a:t>
            </a:r>
            <a:endParaRPr lang="ko-KR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940515936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DC5E6-4D6E-4BE6-B3D5-5B1A6307F569}"/>
              </a:ext>
            </a:extLst>
          </p:cNvPr>
          <p:cNvSpPr txBox="1"/>
          <p:nvPr/>
        </p:nvSpPr>
        <p:spPr>
          <a:xfrm>
            <a:off x="134846" y="2656310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개발 배경</a:t>
            </a: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3617DDC9-57A4-4A4E-9220-9362EFB18640}"/>
              </a:ext>
            </a:extLst>
          </p:cNvPr>
          <p:cNvSpPr/>
          <p:nvPr/>
        </p:nvSpPr>
        <p:spPr>
          <a:xfrm>
            <a:off x="134846" y="1258725"/>
            <a:ext cx="278606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sz="5000" dirty="0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Urban</a:t>
            </a:r>
          </a:p>
          <a:p>
            <a:pPr>
              <a:lnSpc>
                <a:spcPct val="80000"/>
              </a:lnSpc>
            </a:pPr>
            <a:r>
              <a:rPr lang="en-US" sz="5000" dirty="0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Table</a:t>
            </a:r>
          </a:p>
          <a:p>
            <a:pPr>
              <a:lnSpc>
                <a:spcPct val="80000"/>
              </a:lnSpc>
            </a:pPr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3" name="Rectangle 2009">
            <a:extLst>
              <a:ext uri="{FF2B5EF4-FFF2-40B4-BE49-F238E27FC236}">
                <a16:creationId xmlns:a16="http://schemas.microsoft.com/office/drawing/2014/main" id="{A11A80B7-A0F9-4D54-AB75-41ED862082EC}"/>
              </a:ext>
            </a:extLst>
          </p:cNvPr>
          <p:cNvSpPr/>
          <p:nvPr/>
        </p:nvSpPr>
        <p:spPr>
          <a:xfrm>
            <a:off x="6410084" y="1020204"/>
            <a:ext cx="4415243" cy="44873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□ 바쁜 현대사회에서 시간 절약과 동시에 건강하고 신선한 </a:t>
            </a:r>
            <a:endParaRPr lang="en-US" altLang="ko-KR" sz="1200" dirty="0">
              <a:solidFill>
                <a:schemeClr val="accent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Lato Light" panose="020F0502020204030203" pitchFamily="34" charset="0"/>
            </a:endParaRPr>
          </a:p>
          <a:p>
            <a:pPr>
              <a:lnSpc>
                <a:spcPct val="170000"/>
              </a:lnSpc>
            </a:pP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식재료를 구입하는 사이트가 필요합니다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.</a:t>
            </a:r>
          </a:p>
          <a:p>
            <a:pPr>
              <a:lnSpc>
                <a:spcPct val="170000"/>
              </a:lnSpc>
            </a:pPr>
            <a:endParaRPr lang="en-US" altLang="ko-KR" sz="1200" dirty="0">
              <a:solidFill>
                <a:schemeClr val="accent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Lato Light" panose="020F0502020204030203" pitchFamily="34" charset="0"/>
            </a:endParaRPr>
          </a:p>
          <a:p>
            <a:pPr>
              <a:lnSpc>
                <a:spcPct val="170000"/>
              </a:lnSpc>
            </a:pP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□ 비싼 식자재만이 좋은 음식일 것이라고 막연한 기대를 하는 소비자들에게 가격과 품질을 편리하게 비교할 수 있는 사이트도 필요할 것입니다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.</a:t>
            </a:r>
          </a:p>
          <a:p>
            <a:pPr>
              <a:lnSpc>
                <a:spcPct val="170000"/>
              </a:lnSpc>
            </a:pPr>
            <a:endParaRPr lang="en-US" altLang="ko-KR" sz="1200" dirty="0">
              <a:solidFill>
                <a:schemeClr val="accent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Lato Light" panose="020F0502020204030203" pitchFamily="34" charset="0"/>
            </a:endParaRPr>
          </a:p>
          <a:p>
            <a:pPr>
              <a:lnSpc>
                <a:spcPct val="170000"/>
              </a:lnSpc>
            </a:pP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□ 건강한 식재료는 물론 그 식재료를 이용한 레시피 추천과       같은 편의 서비스가 있다면 사용자 입장에서의 서비스 질은 더욱 높아질 것입니다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.</a:t>
            </a:r>
          </a:p>
          <a:p>
            <a:pPr>
              <a:lnSpc>
                <a:spcPct val="170000"/>
              </a:lnSpc>
            </a:pPr>
            <a:endParaRPr lang="en-US" altLang="ko-KR" sz="1200" dirty="0">
              <a:solidFill>
                <a:schemeClr val="accent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Lato Light" panose="020F0502020204030203" pitchFamily="34" charset="0"/>
            </a:endParaRPr>
          </a:p>
          <a:p>
            <a:pPr>
              <a:lnSpc>
                <a:spcPct val="170000"/>
              </a:lnSpc>
            </a:pP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□ 사용자의 배송 옵션은 기존과는 다른  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‘</a:t>
            </a: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정기 배송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’</a:t>
            </a: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 등의 편의 서비스가 있다면 배송 서비스에 대한 사용자의 만족도 또한 높아질 수 있습니다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.</a:t>
            </a:r>
          </a:p>
        </p:txBody>
      </p:sp>
      <p:sp>
        <p:nvSpPr>
          <p:cNvPr id="14" name="Snip and Round Single Corner Rectangle 22">
            <a:extLst>
              <a:ext uri="{FF2B5EF4-FFF2-40B4-BE49-F238E27FC236}">
                <a16:creationId xmlns:a16="http://schemas.microsoft.com/office/drawing/2014/main" id="{BC982666-0CE3-4B90-A887-9525520DB083}"/>
              </a:ext>
            </a:extLst>
          </p:cNvPr>
          <p:cNvSpPr/>
          <p:nvPr/>
        </p:nvSpPr>
        <p:spPr>
          <a:xfrm rot="5400000">
            <a:off x="6381005" y="989196"/>
            <a:ext cx="4603119" cy="4665135"/>
          </a:xfrm>
          <a:prstGeom prst="snipRoundRect">
            <a:avLst/>
          </a:prstGeom>
          <a:noFill/>
          <a:ln w="101600">
            <a:solidFill>
              <a:schemeClr val="accent2">
                <a:lumMod val="20000"/>
                <a:lumOff val="8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https://d37rttg87jr6ah.cloudfront.net/static/product_photo_web/spaghetti_turkey_bolognese-2018-12-09-23-00-17_768x76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2455" y="1020204"/>
            <a:ext cx="4456592" cy="4456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027486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2021" y="473646"/>
            <a:ext cx="5291329" cy="6098603"/>
          </a:xfrm>
          <a:prstGeom prst="rect">
            <a:avLst/>
          </a:prstGeom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주문 페이지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015333" y="527336"/>
            <a:ext cx="5204617" cy="6185433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3529343" y="2587256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7553326" y="527336"/>
                <a:ext cx="4257674" cy="6185432"/>
              </a:xfrm>
              <a:prstGeom prst="rect">
                <a:avLst/>
              </a:prstGeom>
            </p:spPr>
            <p:txBody>
              <a:bodyPr wrap="square"/>
              <a:lstStyle/>
              <a:p>
                <a:pPr>
                  <a:defRPr/>
                </a:pPr>
                <a14:m>
                  <m:oMath xmlns:m="http://schemas.openxmlformats.org/officeDocument/2006/math">
                    <m:r>
                      <a:rPr kumimoji="0" lang="ko-KR" altLang="en-US" sz="1600" b="0" i="0" u="none" strike="noStrike" kern="1200" cap="none" spc="0" normalizeH="0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맑은 고딕"/>
                      </a:rPr>
                      <m:t>①</m:t>
                    </m:r>
                    <m:r>
                      <a:rPr kumimoji="0" lang="en-US" altLang="ko-KR" sz="1600" b="0" i="0" u="none" strike="noStrike" kern="1200" cap="none" spc="0" normalizeH="0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맑은 고딕"/>
                      </a:rPr>
                      <m:t>.  </m:t>
                    </m:r>
                  </m:oMath>
                </a14:m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 </a:t>
                </a: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주문하기 페이지</a:t>
                </a: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구매하기로 한 품목들의 정보를 확인할 수 있다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 </a:t>
                </a: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이 시점에서는 구매수량이나 품목을 변경할 수 없으며 변경하고 싶다면 장바구니 페이지로 돌아가야 한다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</a:t>
                </a: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3326" y="527336"/>
                <a:ext cx="4257674" cy="6185432"/>
              </a:xfrm>
              <a:prstGeom prst="rect">
                <a:avLst/>
              </a:prstGeom>
              <a:blipFill rotWithShape="0">
                <a:blip r:embed="rId3"/>
                <a:stretch>
                  <a:fillRect l="-715" t="-29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2505414" y="793403"/>
            <a:ext cx="41549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①</a:t>
            </a:r>
          </a:p>
        </p:txBody>
      </p:sp>
    </p:spTree>
    <p:extLst>
      <p:ext uri="{BB962C8B-B14F-4D97-AF65-F5344CB8AC3E}">
        <p14:creationId xmlns:p14="http://schemas.microsoft.com/office/powerpoint/2010/main" val="3691365573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333" y="527336"/>
            <a:ext cx="5452267" cy="6083014"/>
          </a:xfrm>
          <a:prstGeom prst="rect">
            <a:avLst/>
          </a:prstGeom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주문 페이지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015333" y="527336"/>
            <a:ext cx="5204617" cy="6185433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3529343" y="2587256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7553326" y="399804"/>
                <a:ext cx="4257674" cy="6458196"/>
              </a:xfrm>
              <a:prstGeom prst="rect">
                <a:avLst/>
              </a:prstGeom>
            </p:spPr>
            <p:txBody>
              <a:bodyPr wrap="square"/>
              <a:lstStyle/>
              <a:p>
                <a:pPr>
                  <a:defRPr/>
                </a:pPr>
                <a14:m>
                  <m:oMath xmlns:m="http://schemas.openxmlformats.org/officeDocument/2006/math">
                    <m:r>
                      <a:rPr kumimoji="0" lang="ko-KR" altLang="en-US" sz="1600" b="0" i="0" u="none" strike="noStrike" kern="1200" cap="none" spc="0" normalizeH="0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맑은 고딕"/>
                      </a:rPr>
                      <m:t>①</m:t>
                    </m:r>
                    <m:r>
                      <a:rPr kumimoji="0" lang="en-US" altLang="ko-KR" sz="1600" b="0" i="0" u="none" strike="noStrike" kern="1200" cap="none" spc="0" normalizeH="0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맑은 고딕"/>
                      </a:rPr>
                      <m:t>.  </m:t>
                    </m:r>
                  </m:oMath>
                </a14:m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 </a:t>
                </a: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상품 결제 정보</a:t>
                </a: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구매할 상품의 결제금액</a:t>
                </a:r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/ </a:t>
                </a: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배송방식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/</a:t>
                </a: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배송매장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/</a:t>
                </a:r>
                <a:r>
                  <a:rPr lang="ko-KR" altLang="en-US" sz="1600" dirty="0" err="1">
                    <a:solidFill>
                      <a:srgbClr val="000000"/>
                    </a:solidFill>
                    <a:latin typeface="+mn-ea"/>
                    <a:cs typeface="맑은 고딕"/>
                  </a:rPr>
                  <a:t>배송지</a:t>
                </a: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 등의 정보를 최종적으로 확인한다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</a:t>
                </a:r>
              </a:p>
              <a:p>
                <a:pPr>
                  <a:defRPr/>
                </a:pP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14:m>
                  <m:oMath xmlns:m="http://schemas.openxmlformats.org/officeDocument/2006/math">
                    <m:r>
                      <a:rPr kumimoji="0" lang="ko-KR" altLang="en-US" sz="1600" b="0" i="0" u="none" strike="noStrike" kern="1200" cap="none" spc="0" normalizeH="0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맑은 고딕"/>
                      </a:rPr>
                      <m:t>②</m:t>
                    </m:r>
                    <m:r>
                      <a:rPr kumimoji="0" lang="en-US" altLang="ko-KR" sz="1600" b="0" i="0" u="none" strike="noStrike" kern="1200" cap="none" spc="0" normalizeH="0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맑은 고딕"/>
                      </a:rPr>
                      <m:t>.</m:t>
                    </m:r>
                  </m:oMath>
                </a14:m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  </a:t>
                </a: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쿠폰 사용</a:t>
                </a: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사용자가 할인 가능한 쿠폰이 있다면 선택하여 추가적인 할인을 적용할 수 있다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 </a:t>
                </a: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이때 할인은 </a:t>
                </a:r>
                <a:r>
                  <a:rPr lang="ko-KR" altLang="en-US" sz="1600" dirty="0" err="1">
                    <a:solidFill>
                      <a:srgbClr val="000000"/>
                    </a:solidFill>
                    <a:latin typeface="+mn-ea"/>
                    <a:cs typeface="맑은 고딕"/>
                  </a:rPr>
                  <a:t>배송비를</a:t>
                </a: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 제외한 최종 금액에서 차감된다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</a:t>
                </a:r>
              </a:p>
              <a:p>
                <a:pPr>
                  <a:defRPr/>
                </a:pPr>
                <a:endParaRPr lang="en-US" altLang="ko-KR" sz="160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③. </a:t>
                </a: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포인트 사용</a:t>
                </a: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사용자가 충분한 적립포인트가 있다면 사용하여 최종금액에서 사용된 포인트만큼 할인되게 된다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 </a:t>
                </a: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포인트는 매 </a:t>
                </a:r>
                <a:r>
                  <a:rPr lang="ko-KR" altLang="en-US" sz="1600" dirty="0" err="1">
                    <a:solidFill>
                      <a:srgbClr val="000000"/>
                    </a:solidFill>
                    <a:latin typeface="+mn-ea"/>
                    <a:cs typeface="맑은 고딕"/>
                  </a:rPr>
                  <a:t>결제시</a:t>
                </a: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 마다 결제금액의 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1%</a:t>
                </a: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를 적립한다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</a:t>
                </a:r>
              </a:p>
              <a:p>
                <a:pPr>
                  <a:defRPr/>
                </a:pPr>
                <a:endParaRPr lang="en-US" altLang="ko-KR" sz="160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④. </a:t>
                </a: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결제방식 선택</a:t>
                </a: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사용자는 카드사용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/</a:t>
                </a: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무통장입금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/ </a:t>
                </a: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휴대폰결제 중 원하는 방식을 선택하여 결제를 진행할 수 있다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.(</a:t>
                </a: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단 제공되는 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API</a:t>
                </a: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의 한계로 인해 현재는 카드결제만 가능한 상태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)</a:t>
                </a:r>
              </a:p>
              <a:p>
                <a:pPr>
                  <a:defRPr/>
                </a:pP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⑤. </a:t>
                </a: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결제하기</a:t>
                </a: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사용자가 모든 정보확인을 마쳤다면 상품결제단계로 진행한다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</a:t>
                </a: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3326" y="399804"/>
                <a:ext cx="4257674" cy="6458196"/>
              </a:xfrm>
              <a:prstGeom prst="rect">
                <a:avLst/>
              </a:prstGeom>
              <a:blipFill rotWithShape="0">
                <a:blip r:embed="rId3"/>
                <a:stretch>
                  <a:fillRect l="-715" t="-283" b="-85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2015333" y="1407870"/>
            <a:ext cx="41549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806319" y="3659495"/>
            <a:ext cx="41549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06319" y="4140582"/>
            <a:ext cx="41549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29607" y="5429250"/>
            <a:ext cx="41549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④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29558" y="5945604"/>
            <a:ext cx="41549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⑤</a:t>
            </a:r>
          </a:p>
        </p:txBody>
      </p:sp>
    </p:spTree>
    <p:extLst>
      <p:ext uri="{BB962C8B-B14F-4D97-AF65-F5344CB8AC3E}">
        <p14:creationId xmlns:p14="http://schemas.microsoft.com/office/powerpoint/2010/main" val="4240627069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주문 페이지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015333" y="527336"/>
            <a:ext cx="5204617" cy="6185433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3529343" y="2587256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333" y="405546"/>
            <a:ext cx="5036601" cy="591905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7402451" y="254573"/>
                <a:ext cx="4257674" cy="6458196"/>
              </a:xfrm>
              <a:prstGeom prst="rect">
                <a:avLst/>
              </a:prstGeom>
            </p:spPr>
            <p:txBody>
              <a:bodyPr wrap="square"/>
              <a:lstStyle/>
              <a:p>
                <a:pPr>
                  <a:defRPr/>
                </a:pPr>
                <a14:m>
                  <m:oMath xmlns:m="http://schemas.openxmlformats.org/officeDocument/2006/math">
                    <m:r>
                      <a:rPr lang="ko-KR" altLang="en-US" sz="1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맑은 고딕"/>
                      </a:rPr>
                      <m:t>결</m:t>
                    </m:r>
                  </m:oMath>
                </a14:m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제 진행 페이지</a:t>
                </a: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결제는 </a:t>
                </a:r>
                <a:r>
                  <a:rPr lang="en-US" altLang="ko-KR" sz="1600" dirty="0" err="1">
                    <a:solidFill>
                      <a:srgbClr val="000000"/>
                    </a:solidFill>
                    <a:latin typeface="+mn-ea"/>
                    <a:cs typeface="맑은 고딕"/>
                  </a:rPr>
                  <a:t>Iamport</a:t>
                </a: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에서 제공하는 무료 결제시스템 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API</a:t>
                </a: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를 이용하여 구현</a:t>
                </a:r>
                <a:endParaRPr lang="en-US" altLang="ko-KR" sz="160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  <a:p>
                <a:pPr>
                  <a:defRPr/>
                </a:pP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사용자는 원하는 카드를 선택하여 각 카드사에서 정해진 방식에 따라 결제를 진행한다</a:t>
                </a:r>
                <a:r>
                  <a:rPr kumimoji="0" lang="en-US" altLang="ko-KR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</a:t>
                </a:r>
              </a:p>
              <a:p>
                <a:pPr>
                  <a:defRPr/>
                </a:pPr>
                <a:r>
                  <a:rPr lang="ko-KR" altLang="en-US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결제를 시도하는 순간 결제정보가 만들어지게 되며 상품의 재고가 감소하고 결제가 취소되거나 실패하면 이때 생성된 결제정보는 파기되며 재고가 다시 증가하게 된다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</a:t>
                </a:r>
              </a:p>
              <a:p>
                <a:pPr>
                  <a:defRPr/>
                </a:pPr>
                <a:r>
                  <a:rPr kumimoji="0" lang="ko-KR" altLang="en-US" sz="1600" b="0" u="none" strike="noStrike" kern="1200" cap="none" spc="0" normalizeH="0" baseline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결제가</a:t>
                </a:r>
                <a:r>
                  <a:rPr kumimoji="0" lang="ko-KR" altLang="en-US" sz="1600" b="0" u="none" strike="noStrike" kern="1200" cap="none" spc="0" normalizeH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 완료됐을 경우 장바구니는 비워지게 되며 결제 정보가 </a:t>
                </a:r>
                <a:r>
                  <a:rPr kumimoji="0" lang="ko-KR" altLang="en-US" sz="1600" b="0" u="none" strike="noStrike" kern="1200" cap="none" spc="0" normalizeH="0" dirty="0" err="1">
                    <a:solidFill>
                      <a:srgbClr val="000000"/>
                    </a:solidFill>
                    <a:latin typeface="+mn-ea"/>
                    <a:cs typeface="맑은 고딕"/>
                  </a:rPr>
                  <a:t>남게된다</a:t>
                </a:r>
                <a:r>
                  <a:rPr kumimoji="0" lang="en-US" altLang="ko-KR" sz="1600" b="0" u="none" strike="noStrike" kern="1200" cap="none" spc="0" normalizeH="0" dirty="0">
                    <a:solidFill>
                      <a:srgbClr val="000000"/>
                    </a:solidFill>
                    <a:latin typeface="+mn-ea"/>
                    <a:cs typeface="맑은 고딕"/>
                  </a:rPr>
                  <a:t>.</a:t>
                </a:r>
                <a:endParaRPr kumimoji="0" lang="en-US" altLang="ko-KR" sz="1600" b="0" u="none" strike="noStrike" kern="1200" cap="none" spc="0" normalizeH="0" baseline="0" dirty="0">
                  <a:solidFill>
                    <a:srgbClr val="000000"/>
                  </a:solidFill>
                  <a:latin typeface="+mn-ea"/>
                  <a:cs typeface="맑은 고딕"/>
                </a:endParaRPr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02451" y="254573"/>
                <a:ext cx="4257674" cy="6458196"/>
              </a:xfrm>
              <a:prstGeom prst="rect">
                <a:avLst/>
              </a:prstGeom>
              <a:blipFill rotWithShape="0">
                <a:blip r:embed="rId3"/>
                <a:stretch>
                  <a:fillRect l="-715" t="-28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97898889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3124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레시피 리스트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3" y="502491"/>
            <a:ext cx="3295650" cy="38100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4113" y="2554600"/>
            <a:ext cx="3155950" cy="3740150"/>
          </a:xfrm>
          <a:prstGeom prst="rect">
            <a:avLst/>
          </a:prstGeom>
        </p:spPr>
      </p:pic>
      <p:sp>
        <p:nvSpPr>
          <p:cNvPr id="15" name="타원 14"/>
          <p:cNvSpPr/>
          <p:nvPr/>
        </p:nvSpPr>
        <p:spPr>
          <a:xfrm>
            <a:off x="4922088" y="362791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1</a:t>
            </a:r>
          </a:p>
        </p:txBody>
      </p:sp>
      <p:sp>
        <p:nvSpPr>
          <p:cNvPr id="17" name="타원 16"/>
          <p:cNvSpPr/>
          <p:nvPr/>
        </p:nvSpPr>
        <p:spPr>
          <a:xfrm>
            <a:off x="3034004" y="857678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2</a:t>
            </a:r>
          </a:p>
        </p:txBody>
      </p:sp>
      <p:sp>
        <p:nvSpPr>
          <p:cNvPr id="18" name="타원 17"/>
          <p:cNvSpPr/>
          <p:nvPr/>
        </p:nvSpPr>
        <p:spPr>
          <a:xfrm>
            <a:off x="5403419" y="5945500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3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264371" y="1348556"/>
            <a:ext cx="2995300" cy="3717429"/>
          </a:xfrm>
          <a:prstGeom prst="rect">
            <a:avLst/>
          </a:prstGeom>
        </p:spPr>
        <p:txBody>
          <a:bodyPr wrap="square"/>
          <a:lstStyle/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lang="ko-KR" altLang="en-US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레시피의 제목으로 검색이 가능하다</a:t>
            </a:r>
            <a:r>
              <a:rPr lang="en-US" altLang="ko-KR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endParaRPr lang="en-US" altLang="ko-KR" sz="150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레시피가 추천순으로 정렬이 되어있고 맨 위 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5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개는 베스트글로 선정 되어있다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endParaRPr lang="en-US" altLang="ko-KR" sz="150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lang="ko-KR" altLang="en-US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레시피 등록으로 이동할 수 있다</a:t>
            </a:r>
            <a:r>
              <a:rPr lang="en-US" altLang="ko-KR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  <a:endParaRPr kumimoji="0" lang="en-US" altLang="ko-KR" sz="1500" b="0" i="0" u="none" strike="noStrike" kern="1200" cap="none" spc="0" normalizeH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246123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540" y="723206"/>
            <a:ext cx="5807725" cy="4522881"/>
          </a:xfrm>
          <a:prstGeom prst="rect">
            <a:avLst/>
          </a:prstGeom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레시피 상세보기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655888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21" name="TextBox 20"/>
          <p:cNvSpPr txBox="1"/>
          <p:nvPr/>
        </p:nvSpPr>
        <p:spPr>
          <a:xfrm>
            <a:off x="8264371" y="1348557"/>
            <a:ext cx="2995300" cy="1945188"/>
          </a:xfrm>
          <a:prstGeom prst="rect">
            <a:avLst/>
          </a:prstGeom>
        </p:spPr>
        <p:txBody>
          <a:bodyPr wrap="square"/>
          <a:lstStyle/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lang="ko-KR" altLang="en-US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본인이 작성하지 않은 게시글을 신고할 수 있다</a:t>
            </a:r>
            <a:r>
              <a:rPr lang="en-US" altLang="ko-KR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endParaRPr lang="en-US" altLang="ko-KR" sz="150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레시피의 정보를 열람할</a:t>
            </a:r>
            <a:r>
              <a:rPr kumimoji="0" lang="ko-KR" altLang="en-US" sz="1500" b="0" i="0" u="none" strike="noStrike" kern="1200" cap="none" spc="0" normalizeH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수 있다</a:t>
            </a:r>
            <a:r>
              <a:rPr kumimoji="0" lang="en-US" altLang="ko-KR" sz="1500" b="0" i="0" u="none" strike="noStrike" kern="1200" cap="none" spc="0" normalizeH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</p:txBody>
      </p:sp>
      <p:sp>
        <p:nvSpPr>
          <p:cNvPr id="22" name="타원 21"/>
          <p:cNvSpPr/>
          <p:nvPr/>
        </p:nvSpPr>
        <p:spPr>
          <a:xfrm>
            <a:off x="7019402" y="660216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1</a:t>
            </a:r>
          </a:p>
        </p:txBody>
      </p:sp>
      <p:sp>
        <p:nvSpPr>
          <p:cNvPr id="23" name="타원 22"/>
          <p:cNvSpPr/>
          <p:nvPr/>
        </p:nvSpPr>
        <p:spPr>
          <a:xfrm>
            <a:off x="2002540" y="917691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471353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3529343" y="2587256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/>
              <a:t>이미지영역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테두리 지우세요</a:t>
            </a:r>
          </a:p>
          <a:p>
            <a:pPr>
              <a:defRPr/>
            </a:pPr>
            <a:r>
              <a:rPr lang="ko-KR" altLang="en-US"/>
              <a:t>예시 다음 페이지에 있습니다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6762" y="156938"/>
            <a:ext cx="2933293" cy="6554374"/>
          </a:xfrm>
          <a:prstGeom prst="rect">
            <a:avLst/>
          </a:prstGeom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3235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레시피 상세보기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21" name="TextBox 20"/>
          <p:cNvSpPr txBox="1"/>
          <p:nvPr/>
        </p:nvSpPr>
        <p:spPr>
          <a:xfrm>
            <a:off x="6752757" y="1664543"/>
            <a:ext cx="4472291" cy="1982547"/>
          </a:xfrm>
          <a:prstGeom prst="rect">
            <a:avLst/>
          </a:prstGeom>
        </p:spPr>
        <p:txBody>
          <a:bodyPr wrap="square"/>
          <a:lstStyle/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lang="ko-KR" altLang="en-US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레시피를 순서에 따라 열람할 수 있다</a:t>
            </a:r>
            <a:r>
              <a:rPr lang="en-US" altLang="ko-KR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endParaRPr kumimoji="0" lang="en-US" altLang="ko-KR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lang="ko-KR" altLang="en-US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사용자가 설정한 추천 재료를 확인할 수 있다</a:t>
            </a:r>
            <a:r>
              <a:rPr lang="en-US" altLang="ko-KR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endParaRPr lang="en-US" altLang="ko-KR" sz="150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lang="ko-KR" altLang="en-US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레시피의 추천</a:t>
            </a:r>
            <a:r>
              <a:rPr lang="en-US" altLang="ko-KR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, </a:t>
            </a:r>
            <a:r>
              <a:rPr lang="ko-KR" altLang="en-US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비추천이 가능하다</a:t>
            </a:r>
            <a:r>
              <a:rPr lang="en-US" altLang="ko-KR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  <a:endParaRPr kumimoji="0" lang="en-US" altLang="ko-KR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3535248" y="160679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1</a:t>
            </a:r>
          </a:p>
        </p:txBody>
      </p:sp>
      <p:sp>
        <p:nvSpPr>
          <p:cNvPr id="15" name="타원 14"/>
          <p:cNvSpPr/>
          <p:nvPr/>
        </p:nvSpPr>
        <p:spPr>
          <a:xfrm>
            <a:off x="2396584" y="5272449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2</a:t>
            </a:r>
          </a:p>
        </p:txBody>
      </p:sp>
      <p:sp>
        <p:nvSpPr>
          <p:cNvPr id="18" name="타원 17"/>
          <p:cNvSpPr/>
          <p:nvPr/>
        </p:nvSpPr>
        <p:spPr>
          <a:xfrm>
            <a:off x="3457157" y="6292212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en-US" altLang="ko-KR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3</a:t>
            </a:r>
            <a:endParaRPr kumimoji="0" lang="en-US" altLang="ko-KR" sz="1800" b="0" i="0" u="none" strike="noStrike" kern="1200" cap="none" spc="0" normalizeH="0" baseline="0">
              <a:solidFill>
                <a:srgbClr val="FF0000"/>
              </a:solidFill>
              <a:latin typeface="Calibri"/>
              <a:ea typeface="맑은 고딕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3869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3529343" y="2587256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/>
              <a:t>이미지영역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테두리 지우세요</a:t>
            </a:r>
          </a:p>
          <a:p>
            <a:pPr>
              <a:defRPr/>
            </a:pPr>
            <a:r>
              <a:rPr lang="ko-KR" altLang="en-US"/>
              <a:t>예시 다음 페이지에 있습니다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54"/>
          <a:stretch/>
        </p:blipFill>
        <p:spPr>
          <a:xfrm>
            <a:off x="2029783" y="1532974"/>
            <a:ext cx="5883065" cy="3292253"/>
          </a:xfrm>
          <a:prstGeom prst="rect">
            <a:avLst/>
          </a:prstGeom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3345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레시피 상세보기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21" name="TextBox 20"/>
          <p:cNvSpPr txBox="1"/>
          <p:nvPr/>
        </p:nvSpPr>
        <p:spPr>
          <a:xfrm>
            <a:off x="7770988" y="1909522"/>
            <a:ext cx="4325833" cy="2273375"/>
          </a:xfrm>
          <a:prstGeom prst="rect">
            <a:avLst/>
          </a:prstGeom>
        </p:spPr>
        <p:txBody>
          <a:bodyPr wrap="square"/>
          <a:lstStyle/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1.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댓글</a:t>
            </a:r>
            <a:r>
              <a:rPr kumimoji="0" lang="ko-KR" altLang="en-US" sz="1500" b="0" i="0" u="none" strike="noStrike" kern="1200" cap="none" spc="0" normalizeH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등록을 할 수 있다</a:t>
            </a:r>
            <a:r>
              <a:rPr kumimoji="0" lang="en-US" altLang="ko-KR" sz="1500" b="0" i="0" u="none" strike="noStrike" kern="1200" cap="none" spc="0" normalizeH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  <a:endParaRPr kumimoji="0" lang="en-US" altLang="ko-KR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2.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</a:t>
            </a:r>
            <a:r>
              <a:rPr lang="ko-KR" altLang="en-US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게시글에 달린 댓글들을 볼 수 있으며 답글</a:t>
            </a:r>
            <a:r>
              <a:rPr lang="en-US" altLang="ko-KR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, </a:t>
            </a:r>
            <a:r>
              <a:rPr lang="ko-KR" altLang="en-US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수정</a:t>
            </a:r>
            <a:r>
              <a:rPr lang="en-US" altLang="ko-KR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, </a:t>
            </a:r>
            <a:r>
              <a:rPr lang="ko-KR" altLang="en-US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신고가 가능하다</a:t>
            </a:r>
            <a:r>
              <a:rPr lang="en-US" altLang="ko-KR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  <a:endParaRPr kumimoji="0" lang="ko-KR" altLang="en-US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2119297" y="1909522"/>
            <a:ext cx="349171" cy="350046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en-US" altLang="ko-KR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2</a:t>
            </a:r>
            <a:endParaRPr kumimoji="0" lang="en-US" altLang="ko-KR" sz="1800" b="0" i="0" u="none" strike="noStrike" kern="1200" cap="none" spc="0" normalizeH="0" baseline="0">
              <a:solidFill>
                <a:srgbClr val="FF0000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7156581" y="4475181"/>
            <a:ext cx="349171" cy="350046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en-US" altLang="ko-KR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1</a:t>
            </a:r>
            <a:endParaRPr kumimoji="0" lang="en-US" altLang="ko-KR" sz="1800" b="0" i="0" u="none" strike="noStrike" kern="1200" cap="none" spc="0" normalizeH="0" baseline="0">
              <a:solidFill>
                <a:srgbClr val="FF0000"/>
              </a:solidFill>
              <a:latin typeface="Calibri"/>
              <a:ea typeface="맑은 고딕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18788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3529343" y="2587256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/>
              <a:t>이미지영역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테두리 지우세요</a:t>
            </a:r>
          </a:p>
          <a:p>
            <a:pPr>
              <a:defRPr/>
            </a:pPr>
            <a:r>
              <a:rPr lang="ko-KR" altLang="en-US"/>
              <a:t>예시 다음 페이지에 있습니다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736" y="1106499"/>
            <a:ext cx="6615070" cy="4366626"/>
          </a:xfrm>
          <a:prstGeom prst="rect">
            <a:avLst/>
          </a:prstGeom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레시피 등록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21" name="TextBox 20"/>
          <p:cNvSpPr txBox="1"/>
          <p:nvPr/>
        </p:nvSpPr>
        <p:spPr>
          <a:xfrm>
            <a:off x="8189345" y="1784637"/>
            <a:ext cx="4165637" cy="3886192"/>
          </a:xfrm>
          <a:prstGeom prst="rect">
            <a:avLst/>
          </a:prstGeom>
        </p:spPr>
        <p:txBody>
          <a:bodyPr wrap="square"/>
          <a:lstStyle/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lang="ko-KR" altLang="en-US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레시피 등록이 가능하다</a:t>
            </a:r>
            <a:r>
              <a:rPr lang="en-US" altLang="ko-KR" sz="150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endParaRPr lang="en-US" altLang="ko-KR" sz="150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레시피 재료</a:t>
            </a:r>
            <a:r>
              <a:rPr kumimoji="0" lang="ko-KR" altLang="en-US" sz="1500" b="0" i="0" u="none" strike="noStrike" kern="1200" cap="none" spc="0" normalizeH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추가</a:t>
            </a:r>
            <a:endParaRPr kumimoji="0" lang="en-US" altLang="ko-KR" sz="1500" b="0" i="0" u="none" strike="noStrike" kern="1200" cap="none" spc="0" normalizeH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endParaRPr lang="en-US" altLang="ko-KR" sz="150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kumimoji="0" lang="ko-KR" altLang="en-US" sz="1500" b="0" i="0" u="none" strike="noStrike" kern="1200" cap="none" spc="0" normalizeH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레시피 순서에 따라 등록이 가능</a:t>
            </a:r>
            <a:endParaRPr kumimoji="0" lang="en-US" altLang="ko-KR" sz="1500" b="0" i="0" u="none" strike="noStrike" kern="1200" cap="none" spc="0" normalizeH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endParaRPr lang="en-US" altLang="ko-KR" sz="150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kumimoji="0" lang="ko-KR" altLang="en-US" sz="1500" b="0" i="0" u="none" strike="noStrike" kern="1200" cap="none" spc="0" normalizeH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탭 추가</a:t>
            </a:r>
            <a:endParaRPr kumimoji="0" lang="en-US" altLang="ko-KR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1603710" y="908795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1</a:t>
            </a:r>
          </a:p>
        </p:txBody>
      </p:sp>
      <p:sp>
        <p:nvSpPr>
          <p:cNvPr id="23" name="타원 22"/>
          <p:cNvSpPr/>
          <p:nvPr/>
        </p:nvSpPr>
        <p:spPr>
          <a:xfrm>
            <a:off x="6629407" y="1829600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2</a:t>
            </a:r>
          </a:p>
        </p:txBody>
      </p:sp>
      <p:sp>
        <p:nvSpPr>
          <p:cNvPr id="15" name="타원 14"/>
          <p:cNvSpPr/>
          <p:nvPr/>
        </p:nvSpPr>
        <p:spPr>
          <a:xfrm>
            <a:off x="3492830" y="2278854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en-US" altLang="ko-KR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3</a:t>
            </a:r>
            <a:endParaRPr kumimoji="0" lang="en-US" altLang="ko-KR" sz="1800" b="0" i="0" u="none" strike="noStrike" kern="1200" cap="none" spc="0" normalizeH="0" baseline="0">
              <a:solidFill>
                <a:srgbClr val="FF0000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5679415" y="4483547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en-US" altLang="ko-KR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4</a:t>
            </a:r>
            <a:endParaRPr kumimoji="0" lang="en-US" altLang="ko-KR" sz="1800" b="0" i="0" u="none" strike="noStrike" kern="1200" cap="none" spc="0" normalizeH="0" baseline="0">
              <a:solidFill>
                <a:srgbClr val="FF0000"/>
              </a:solidFill>
              <a:latin typeface="Calibri"/>
              <a:ea typeface="맑은 고딕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89238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298" y="907977"/>
            <a:ext cx="6443945" cy="4803774"/>
          </a:xfrm>
          <a:prstGeom prst="rect">
            <a:avLst/>
          </a:prstGeom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레시피 수정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21" name="TextBox 20"/>
          <p:cNvSpPr txBox="1"/>
          <p:nvPr/>
        </p:nvSpPr>
        <p:spPr>
          <a:xfrm>
            <a:off x="8342243" y="1678144"/>
            <a:ext cx="3566549" cy="1956332"/>
          </a:xfrm>
          <a:prstGeom prst="rect">
            <a:avLst/>
          </a:prstGeom>
        </p:spPr>
        <p:txBody>
          <a:bodyPr wrap="square"/>
          <a:lstStyle/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레시피의 수정이 가능하다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endParaRPr kumimoji="0" lang="en-US" altLang="ko-KR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2.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 등록했던 정보가 들어가 있으며 등록과 동일하게 조작이 가능하다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</p:txBody>
      </p:sp>
      <p:sp>
        <p:nvSpPr>
          <p:cNvPr id="22" name="타원 21"/>
          <p:cNvSpPr/>
          <p:nvPr/>
        </p:nvSpPr>
        <p:spPr>
          <a:xfrm>
            <a:off x="2526784" y="846357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1</a:t>
            </a:r>
          </a:p>
        </p:txBody>
      </p:sp>
      <p:sp>
        <p:nvSpPr>
          <p:cNvPr id="23" name="타원 22"/>
          <p:cNvSpPr/>
          <p:nvPr/>
        </p:nvSpPr>
        <p:spPr>
          <a:xfrm>
            <a:off x="2526784" y="1616205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07108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/>
          <p:cNvPicPr/>
          <p:nvPr/>
        </p:nvPicPr>
        <p:blipFill rotWithShape="1">
          <a:blip r:embed="rId2"/>
          <a:stretch>
            <a:fillRect/>
          </a:stretch>
        </p:blipFill>
        <p:spPr>
          <a:xfrm>
            <a:off x="2597344" y="276889"/>
            <a:ext cx="4272717" cy="6293145"/>
          </a:xfrm>
          <a:prstGeom prst="rect">
            <a:avLst/>
          </a:prstGeom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637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점주</a:t>
            </a:r>
            <a:r>
              <a:rPr lang="en-US" altLang="ko-KR">
                <a:solidFill>
                  <a:schemeClr val="accent2">
                    <a:lumMod val="60000"/>
                    <a:lumOff val="40000"/>
                  </a:schemeClr>
                </a:solidFill>
              </a:rPr>
              <a:t>_</a:t>
            </a: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주문내역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pic>
        <p:nvPicPr>
          <p:cNvPr id="26" name="그림 25"/>
          <p:cNvPicPr/>
          <p:nvPr/>
        </p:nvPicPr>
        <p:blipFill rotWithShape="1">
          <a:blip r:embed="rId3"/>
          <a:stretch>
            <a:fillRect/>
          </a:stretch>
        </p:blipFill>
        <p:spPr>
          <a:xfrm>
            <a:off x="2621851" y="409796"/>
            <a:ext cx="4268009" cy="6038407"/>
          </a:xfrm>
          <a:prstGeom prst="rect">
            <a:avLst/>
          </a:prstGeom>
        </p:spPr>
      </p:pic>
      <p:sp>
        <p:nvSpPr>
          <p:cNvPr id="27" name="타원 26"/>
          <p:cNvSpPr/>
          <p:nvPr/>
        </p:nvSpPr>
        <p:spPr>
          <a:xfrm>
            <a:off x="3385302" y="665198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1</a:t>
            </a:r>
          </a:p>
        </p:txBody>
      </p:sp>
      <p:sp>
        <p:nvSpPr>
          <p:cNvPr id="28" name="타원 27"/>
          <p:cNvSpPr/>
          <p:nvPr/>
        </p:nvSpPr>
        <p:spPr>
          <a:xfrm>
            <a:off x="3738311" y="1327740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2</a:t>
            </a:r>
          </a:p>
        </p:txBody>
      </p:sp>
      <p:sp>
        <p:nvSpPr>
          <p:cNvPr id="29" name="타원 28"/>
          <p:cNvSpPr/>
          <p:nvPr/>
        </p:nvSpPr>
        <p:spPr>
          <a:xfrm>
            <a:off x="2207444" y="2886739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3</a:t>
            </a:r>
          </a:p>
        </p:txBody>
      </p:sp>
      <p:sp>
        <p:nvSpPr>
          <p:cNvPr id="30" name="타원 29"/>
          <p:cNvSpPr/>
          <p:nvPr/>
        </p:nvSpPr>
        <p:spPr>
          <a:xfrm>
            <a:off x="5677948" y="4600795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4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319629" y="313881"/>
            <a:ext cx="4225997" cy="6158022"/>
          </a:xfrm>
          <a:prstGeom prst="rect">
            <a:avLst/>
          </a:prstGeom>
        </p:spPr>
        <p:txBody>
          <a:bodyPr wrap="square"/>
          <a:lstStyle/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1.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UrbanTable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의 영업 중인 지점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,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오픈 예정인 지점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,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지점별 휴점일을 볼 수 있고 지점명이나 주소로 지점을 검색할 수 있다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en-US" altLang="ko-KR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2.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영업 중인 지점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/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오픈 예정인 지점을 지역별로 볼 수 있고 해당 지점에서 이벤트를 하고있는지 알 수 있다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 </a:t>
            </a:r>
          </a:p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en-US" altLang="ko-KR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3.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2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번 영역에서 매장명을 클릭하면 해당 지점에 대한 정보와 지도를 볼 수 있다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en-US" altLang="ko-KR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4.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길찾기 버튼을 누르면 다음 지도로 이동하고 현재 위치에서 해당 지점까지 가는 방법을 검색할 수 있다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91332" y="3050737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4" name="Freeform 81"/>
          <p:cNvSpPr>
            <a:spLocks/>
          </p:cNvSpPr>
          <p:nvPr/>
        </p:nvSpPr>
        <p:spPr bwMode="auto">
          <a:xfrm>
            <a:off x="8370210" y="5040313"/>
            <a:ext cx="201613" cy="288925"/>
          </a:xfrm>
          <a:custGeom>
            <a:avLst/>
            <a:gdLst>
              <a:gd name="T0" fmla="*/ 93 w 127"/>
              <a:gd name="T1" fmla="*/ 164 h 182"/>
              <a:gd name="T2" fmla="*/ 20 w 127"/>
              <a:gd name="T3" fmla="*/ 91 h 182"/>
              <a:gd name="T4" fmla="*/ 93 w 127"/>
              <a:gd name="T5" fmla="*/ 18 h 182"/>
              <a:gd name="T6" fmla="*/ 117 w 127"/>
              <a:gd name="T7" fmla="*/ 44 h 182"/>
              <a:gd name="T8" fmla="*/ 127 w 127"/>
              <a:gd name="T9" fmla="*/ 34 h 182"/>
              <a:gd name="T10" fmla="*/ 93 w 127"/>
              <a:gd name="T11" fmla="*/ 0 h 182"/>
              <a:gd name="T12" fmla="*/ 0 w 127"/>
              <a:gd name="T13" fmla="*/ 91 h 182"/>
              <a:gd name="T14" fmla="*/ 93 w 127"/>
              <a:gd name="T15" fmla="*/ 182 h 182"/>
              <a:gd name="T16" fmla="*/ 127 w 127"/>
              <a:gd name="T17" fmla="*/ 148 h 182"/>
              <a:gd name="T18" fmla="*/ 117 w 127"/>
              <a:gd name="T19" fmla="*/ 138 h 182"/>
              <a:gd name="T20" fmla="*/ 93 w 127"/>
              <a:gd name="T21" fmla="*/ 164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7" h="182">
                <a:moveTo>
                  <a:pt x="93" y="164"/>
                </a:moveTo>
                <a:lnTo>
                  <a:pt x="20" y="91"/>
                </a:lnTo>
                <a:lnTo>
                  <a:pt x="93" y="18"/>
                </a:lnTo>
                <a:lnTo>
                  <a:pt x="117" y="44"/>
                </a:lnTo>
                <a:lnTo>
                  <a:pt x="127" y="34"/>
                </a:lnTo>
                <a:lnTo>
                  <a:pt x="93" y="0"/>
                </a:lnTo>
                <a:lnTo>
                  <a:pt x="0" y="91"/>
                </a:lnTo>
                <a:lnTo>
                  <a:pt x="93" y="182"/>
                </a:lnTo>
                <a:lnTo>
                  <a:pt x="127" y="148"/>
                </a:lnTo>
                <a:lnTo>
                  <a:pt x="117" y="138"/>
                </a:lnTo>
                <a:lnTo>
                  <a:pt x="93" y="1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25" name="Freeform 82"/>
          <p:cNvSpPr>
            <a:spLocks noEditPoints="1"/>
          </p:cNvSpPr>
          <p:nvPr/>
        </p:nvSpPr>
        <p:spPr bwMode="auto">
          <a:xfrm>
            <a:off x="8497210" y="5040313"/>
            <a:ext cx="290513" cy="288925"/>
          </a:xfrm>
          <a:custGeom>
            <a:avLst/>
            <a:gdLst>
              <a:gd name="T0" fmla="*/ 91 w 183"/>
              <a:gd name="T1" fmla="*/ 0 h 182"/>
              <a:gd name="T2" fmla="*/ 0 w 183"/>
              <a:gd name="T3" fmla="*/ 91 h 182"/>
              <a:gd name="T4" fmla="*/ 91 w 183"/>
              <a:gd name="T5" fmla="*/ 182 h 182"/>
              <a:gd name="T6" fmla="*/ 183 w 183"/>
              <a:gd name="T7" fmla="*/ 91 h 182"/>
              <a:gd name="T8" fmla="*/ 91 w 183"/>
              <a:gd name="T9" fmla="*/ 0 h 182"/>
              <a:gd name="T10" fmla="*/ 18 w 183"/>
              <a:gd name="T11" fmla="*/ 91 h 182"/>
              <a:gd name="T12" fmla="*/ 91 w 183"/>
              <a:gd name="T13" fmla="*/ 18 h 182"/>
              <a:gd name="T14" fmla="*/ 164 w 183"/>
              <a:gd name="T15" fmla="*/ 91 h 182"/>
              <a:gd name="T16" fmla="*/ 91 w 183"/>
              <a:gd name="T17" fmla="*/ 164 h 182"/>
              <a:gd name="T18" fmla="*/ 18 w 183"/>
              <a:gd name="T19" fmla="*/ 91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3" h="182">
                <a:moveTo>
                  <a:pt x="91" y="0"/>
                </a:moveTo>
                <a:lnTo>
                  <a:pt x="0" y="91"/>
                </a:lnTo>
                <a:lnTo>
                  <a:pt x="91" y="182"/>
                </a:lnTo>
                <a:lnTo>
                  <a:pt x="183" y="91"/>
                </a:lnTo>
                <a:lnTo>
                  <a:pt x="91" y="0"/>
                </a:lnTo>
                <a:close/>
                <a:moveTo>
                  <a:pt x="18" y="91"/>
                </a:moveTo>
                <a:lnTo>
                  <a:pt x="91" y="18"/>
                </a:lnTo>
                <a:lnTo>
                  <a:pt x="164" y="91"/>
                </a:lnTo>
                <a:lnTo>
                  <a:pt x="91" y="164"/>
                </a:lnTo>
                <a:lnTo>
                  <a:pt x="18" y="9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28" name="TextBox 1927"/>
          <p:cNvSpPr txBox="1"/>
          <p:nvPr/>
        </p:nvSpPr>
        <p:spPr>
          <a:xfrm>
            <a:off x="7502260" y="4011987"/>
            <a:ext cx="21804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  <a:latin typeface="Montserrat" panose="00000500000000000000" pitchFamily="50" charset="0"/>
                <a:ea typeface="Raleway" pitchFamily="2" charset="0"/>
                <a:cs typeface="Lato" panose="020F0502020204030203" pitchFamily="34" charset="0"/>
              </a:rPr>
              <a:t>we are the profesional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DC5E6-4D6E-4BE6-B3D5-5B1A6307F569}"/>
              </a:ext>
            </a:extLst>
          </p:cNvPr>
          <p:cNvSpPr txBox="1"/>
          <p:nvPr/>
        </p:nvSpPr>
        <p:spPr>
          <a:xfrm>
            <a:off x="134846" y="2656310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구현 목표</a:t>
            </a:r>
          </a:p>
        </p:txBody>
      </p:sp>
      <p:sp>
        <p:nvSpPr>
          <p:cNvPr id="22" name="Rectangle 3">
            <a:extLst>
              <a:ext uri="{FF2B5EF4-FFF2-40B4-BE49-F238E27FC236}">
                <a16:creationId xmlns:a16="http://schemas.microsoft.com/office/drawing/2014/main" id="{3617DDC9-57A4-4A4E-9220-9362EFB18640}"/>
              </a:ext>
            </a:extLst>
          </p:cNvPr>
          <p:cNvSpPr/>
          <p:nvPr/>
        </p:nvSpPr>
        <p:spPr>
          <a:xfrm>
            <a:off x="134846" y="1258725"/>
            <a:ext cx="278606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sz="5000" dirty="0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Urban</a:t>
            </a:r>
          </a:p>
          <a:p>
            <a:pPr>
              <a:lnSpc>
                <a:spcPct val="80000"/>
              </a:lnSpc>
            </a:pPr>
            <a:r>
              <a:rPr lang="en-US" sz="5000" dirty="0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Table</a:t>
            </a:r>
          </a:p>
          <a:p>
            <a:pPr>
              <a:lnSpc>
                <a:spcPct val="80000"/>
              </a:lnSpc>
            </a:pPr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527879" y="5103475"/>
            <a:ext cx="4756829" cy="15050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벤치마킹</a:t>
            </a:r>
            <a:endParaRPr lang="en-US" altLang="ko-KR" b="1" dirty="0">
              <a:solidFill>
                <a:schemeClr val="accent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Lato Light" panose="020F0502020204030203" pitchFamily="34" charset="0"/>
            </a:endParaRPr>
          </a:p>
          <a:p>
            <a:pPr marL="171450" indent="-171450">
              <a:lnSpc>
                <a:spcPct val="170000"/>
              </a:lnSpc>
              <a:buFontTx/>
              <a:buChar char="-"/>
            </a:pP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이벤트 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/ </a:t>
            </a: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쿠폰 등과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 </a:t>
            </a: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같은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 </a:t>
            </a: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서비스를 통한 구매 가능</a:t>
            </a:r>
            <a:endParaRPr lang="en-US" altLang="ko-KR" sz="1200" dirty="0">
              <a:solidFill>
                <a:schemeClr val="accent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Lato Light" panose="020F0502020204030203" pitchFamily="34" charset="0"/>
            </a:endParaRPr>
          </a:p>
          <a:p>
            <a:pPr marL="171450" indent="-171450">
              <a:lnSpc>
                <a:spcPct val="170000"/>
              </a:lnSpc>
              <a:buFontTx/>
              <a:buChar char="-"/>
            </a:pP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식자재 조회와 동시에 해당 식자재에 대한 레시피 제공</a:t>
            </a:r>
            <a:endParaRPr lang="en-US" altLang="ko-KR" sz="1200" dirty="0">
              <a:solidFill>
                <a:schemeClr val="accent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Lato Light" panose="020F0502020204030203" pitchFamily="34" charset="0"/>
            </a:endParaRPr>
          </a:p>
          <a:p>
            <a:pPr marL="171450" indent="-171450">
              <a:lnSpc>
                <a:spcPct val="170000"/>
              </a:lnSpc>
              <a:buFontTx/>
              <a:buChar char="-"/>
            </a:pP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근처 매장과의 자동 </a:t>
            </a:r>
            <a:r>
              <a:rPr lang="ko-KR" altLang="en-US" sz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매칭을</a:t>
            </a: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 이용 새벽 배송 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/ </a:t>
            </a: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배송 시간을 지정</a:t>
            </a:r>
            <a:endParaRPr lang="en-US" altLang="ko-KR" sz="1200" dirty="0">
              <a:solidFill>
                <a:schemeClr val="accent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Lato Light" panose="020F0502020204030203" pitchFamily="34" charset="0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6679989" y="5103475"/>
            <a:ext cx="5065906" cy="1191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차별성</a:t>
            </a:r>
            <a:endParaRPr lang="en-US" altLang="ko-KR" b="1" dirty="0">
              <a:solidFill>
                <a:schemeClr val="accent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Lato Light" panose="020F0502020204030203" pitchFamily="34" charset="0"/>
            </a:endParaRPr>
          </a:p>
          <a:p>
            <a:pPr marL="171450" indent="-171450">
              <a:lnSpc>
                <a:spcPct val="170000"/>
              </a:lnSpc>
              <a:buFontTx/>
              <a:buChar char="-"/>
            </a:pP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정기 배송 옵션 추가를 통한 배송 옵션의 다양화</a:t>
            </a:r>
            <a:endParaRPr lang="en-US" altLang="ko-KR" sz="1200" dirty="0">
              <a:solidFill>
                <a:schemeClr val="accent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Lato Light" panose="020F0502020204030203" pitchFamily="34" charset="0"/>
            </a:endParaRPr>
          </a:p>
          <a:p>
            <a:pPr marL="171450" indent="-171450">
              <a:lnSpc>
                <a:spcPct val="170000"/>
              </a:lnSpc>
              <a:buFontTx/>
              <a:buChar char="-"/>
            </a:pP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Lato Light" panose="020F0502020204030203" pitchFamily="34" charset="0"/>
              </a:rPr>
              <a:t>자주 구매하는 상품을 저장함으로서 사용자의 구매 서비스 품질 향상</a:t>
            </a:r>
            <a:endParaRPr lang="en-US" altLang="ko-KR" sz="1200" dirty="0">
              <a:solidFill>
                <a:schemeClr val="accent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Lato Light" panose="020F0502020204030203" pitchFamily="34" charset="0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030" y="343704"/>
            <a:ext cx="4145346" cy="4508382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989" y="251518"/>
            <a:ext cx="5105842" cy="480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18487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/>
          <p:cNvPicPr/>
          <p:nvPr/>
        </p:nvPicPr>
        <p:blipFill rotWithShape="1">
          <a:blip r:embed="rId2"/>
          <a:stretch>
            <a:fillRect/>
          </a:stretch>
        </p:blipFill>
        <p:spPr>
          <a:xfrm>
            <a:off x="2597344" y="276889"/>
            <a:ext cx="4272717" cy="6293145"/>
          </a:xfrm>
          <a:prstGeom prst="rect">
            <a:avLst/>
          </a:prstGeom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637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점주</a:t>
            </a:r>
            <a:r>
              <a:rPr lang="en-US" altLang="ko-KR">
                <a:solidFill>
                  <a:schemeClr val="accent2">
                    <a:lumMod val="60000"/>
                    <a:lumOff val="40000"/>
                  </a:schemeClr>
                </a:solidFill>
              </a:rPr>
              <a:t>_</a:t>
            </a: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주문내역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21" name="TextBox 20"/>
          <p:cNvSpPr txBox="1"/>
          <p:nvPr/>
        </p:nvSpPr>
        <p:spPr>
          <a:xfrm>
            <a:off x="7319629" y="313881"/>
            <a:ext cx="4225997" cy="6158022"/>
          </a:xfrm>
          <a:prstGeom prst="rect">
            <a:avLst/>
          </a:prstGeom>
        </p:spPr>
        <p:txBody>
          <a:bodyPr wrap="square"/>
          <a:lstStyle/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1.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점주는 회원들이 본인의 매장으로 주문한 상품에 대한 정보 등을 볼 수 있으며 검색창을 통해 여러 검색 조건으로 검색이 가능하다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en-US" altLang="ko-KR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2.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현재 보이는 주문 내역을 엑셀로 저장할 수 있다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en-US" altLang="ko-KR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3.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주문 내역에 대한 정보이고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,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보기 버튼을 누르면 주문 상세보기 페이지로 이동한다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</p:txBody>
      </p:sp>
      <p:sp>
        <p:nvSpPr>
          <p:cNvPr id="22" name="타원 21"/>
          <p:cNvSpPr/>
          <p:nvPr/>
        </p:nvSpPr>
        <p:spPr>
          <a:xfrm>
            <a:off x="5677948" y="897786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1</a:t>
            </a:r>
          </a:p>
        </p:txBody>
      </p:sp>
      <p:sp>
        <p:nvSpPr>
          <p:cNvPr id="23" name="타원 22"/>
          <p:cNvSpPr/>
          <p:nvPr/>
        </p:nvSpPr>
        <p:spPr>
          <a:xfrm>
            <a:off x="5886974" y="1538176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2</a:t>
            </a:r>
          </a:p>
        </p:txBody>
      </p:sp>
      <p:sp>
        <p:nvSpPr>
          <p:cNvPr id="24" name="타원 23"/>
          <p:cNvSpPr/>
          <p:nvPr/>
        </p:nvSpPr>
        <p:spPr>
          <a:xfrm>
            <a:off x="2306903" y="2565547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401187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637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지점</a:t>
            </a:r>
            <a:r>
              <a:rPr lang="en-US" altLang="ko-KR">
                <a:solidFill>
                  <a:schemeClr val="accent2">
                    <a:lumMod val="60000"/>
                    <a:lumOff val="40000"/>
                  </a:schemeClr>
                </a:solidFill>
              </a:rPr>
              <a:t>_</a:t>
            </a: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엑셀 코드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3529343" y="2587256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/>
              <a:t>이미지영역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테두리 지우세요</a:t>
            </a:r>
          </a:p>
          <a:p>
            <a:pPr>
              <a:defRPr/>
            </a:pPr>
            <a:r>
              <a:rPr lang="ko-KR" altLang="en-US"/>
              <a:t>예시 다음 페이지에 있습니다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167354" y="2609407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기능 설명</a:t>
            </a: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15477" y="856453"/>
            <a:ext cx="8925855" cy="5814059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555357" y="171450"/>
            <a:ext cx="4225997" cy="642382"/>
          </a:xfrm>
          <a:prstGeom prst="rect">
            <a:avLst/>
          </a:prstGeom>
        </p:spPr>
        <p:txBody>
          <a:bodyPr wrap="square"/>
          <a:lstStyle/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200" b="1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엑셀 파일 저장 코드</a:t>
            </a:r>
          </a:p>
        </p:txBody>
      </p:sp>
    </p:spTree>
    <p:extLst>
      <p:ext uri="{BB962C8B-B14F-4D97-AF65-F5344CB8AC3E}">
        <p14:creationId xmlns:p14="http://schemas.microsoft.com/office/powerpoint/2010/main" val="3951985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637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지점</a:t>
            </a:r>
            <a:r>
              <a:rPr lang="en-US" altLang="ko-KR">
                <a:solidFill>
                  <a:schemeClr val="accent2">
                    <a:lumMod val="60000"/>
                    <a:lumOff val="40000"/>
                  </a:schemeClr>
                </a:solidFill>
              </a:rPr>
              <a:t>_</a:t>
            </a: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엑셀 코드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3529343" y="2587256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/>
              <a:t>이미지영역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테두리 지우세요</a:t>
            </a:r>
          </a:p>
          <a:p>
            <a:pPr>
              <a:defRPr/>
            </a:pPr>
            <a:r>
              <a:rPr lang="ko-KR" altLang="en-US"/>
              <a:t>예시 다음 페이지에 있습니다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167354" y="2609407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기능 설명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555357" y="171450"/>
            <a:ext cx="4225997" cy="642382"/>
          </a:xfrm>
          <a:prstGeom prst="rect">
            <a:avLst/>
          </a:prstGeom>
        </p:spPr>
        <p:txBody>
          <a:bodyPr wrap="square"/>
          <a:lstStyle/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200" b="1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엑셀 파일 저장 코드</a:t>
            </a: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28456" y="857161"/>
            <a:ext cx="8928692" cy="3482340"/>
          </a:xfrm>
          <a:prstGeom prst="rect">
            <a:avLst/>
          </a:prstGeom>
        </p:spPr>
      </p:pic>
      <p:pic>
        <p:nvPicPr>
          <p:cNvPr id="24" name="그림 23"/>
          <p:cNvPicPr/>
          <p:nvPr/>
        </p:nvPicPr>
        <p:blipFill rotWithShape="1">
          <a:blip r:embed="rId3"/>
          <a:stretch>
            <a:fillRect/>
          </a:stretch>
        </p:blipFill>
        <p:spPr>
          <a:xfrm>
            <a:off x="2634038" y="2847975"/>
            <a:ext cx="8928756" cy="2331719"/>
          </a:xfrm>
          <a:prstGeom prst="rect">
            <a:avLst/>
          </a:prstGeom>
        </p:spPr>
      </p:pic>
      <p:pic>
        <p:nvPicPr>
          <p:cNvPr id="25" name="그림 24"/>
          <p:cNvPicPr/>
          <p:nvPr/>
        </p:nvPicPr>
        <p:blipFill rotWithShape="1">
          <a:blip r:embed="rId4"/>
          <a:stretch>
            <a:fillRect/>
          </a:stretch>
        </p:blipFill>
        <p:spPr>
          <a:xfrm>
            <a:off x="2629652" y="4425315"/>
            <a:ext cx="8928756" cy="234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473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637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지점</a:t>
            </a:r>
            <a:r>
              <a:rPr lang="en-US" altLang="ko-KR">
                <a:solidFill>
                  <a:schemeClr val="accent2">
                    <a:lumMod val="60000"/>
                    <a:lumOff val="40000"/>
                  </a:schemeClr>
                </a:solidFill>
              </a:rPr>
              <a:t>_</a:t>
            </a: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엑셀 코드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3529343" y="2587256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/>
              <a:t>이미지영역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테두리 지우세요</a:t>
            </a:r>
          </a:p>
          <a:p>
            <a:pPr>
              <a:defRPr/>
            </a:pPr>
            <a:r>
              <a:rPr lang="ko-KR" altLang="en-US"/>
              <a:t>예시 다음 페이지에 있습니다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167354" y="2609407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기능 설명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555357" y="171450"/>
            <a:ext cx="4225997" cy="642382"/>
          </a:xfrm>
          <a:prstGeom prst="rect">
            <a:avLst/>
          </a:prstGeom>
        </p:spPr>
        <p:txBody>
          <a:bodyPr wrap="square"/>
          <a:lstStyle/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200" b="1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엑셀 파일 저장 코드</a:t>
            </a: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28456" y="857161"/>
            <a:ext cx="8928692" cy="3482340"/>
          </a:xfrm>
          <a:prstGeom prst="rect">
            <a:avLst/>
          </a:prstGeom>
        </p:spPr>
      </p:pic>
      <p:pic>
        <p:nvPicPr>
          <p:cNvPr id="24" name="그림 23"/>
          <p:cNvPicPr/>
          <p:nvPr/>
        </p:nvPicPr>
        <p:blipFill rotWithShape="1">
          <a:blip r:embed="rId3"/>
          <a:stretch>
            <a:fillRect/>
          </a:stretch>
        </p:blipFill>
        <p:spPr>
          <a:xfrm>
            <a:off x="2634038" y="2847975"/>
            <a:ext cx="8928756" cy="2331719"/>
          </a:xfrm>
          <a:prstGeom prst="rect">
            <a:avLst/>
          </a:prstGeom>
        </p:spPr>
      </p:pic>
      <p:pic>
        <p:nvPicPr>
          <p:cNvPr id="26" name="그림 25"/>
          <p:cNvPicPr/>
          <p:nvPr/>
        </p:nvPicPr>
        <p:blipFill rotWithShape="1">
          <a:blip r:embed="rId4"/>
          <a:stretch>
            <a:fillRect/>
          </a:stretch>
        </p:blipFill>
        <p:spPr>
          <a:xfrm>
            <a:off x="2621103" y="863275"/>
            <a:ext cx="8928756" cy="570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072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323510" cy="637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점주</a:t>
            </a:r>
            <a:r>
              <a:rPr lang="en-US" altLang="ko-KR">
                <a:solidFill>
                  <a:schemeClr val="accent2">
                    <a:lumMod val="60000"/>
                    <a:lumOff val="40000"/>
                  </a:schemeClr>
                </a:solidFill>
              </a:rPr>
              <a:t>_</a:t>
            </a: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주문 상세보기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3529343" y="2587256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/>
              <a:t>이미지영역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테두리 지우세요</a:t>
            </a:r>
          </a:p>
          <a:p>
            <a:pPr>
              <a:defRPr/>
            </a:pPr>
            <a:r>
              <a:rPr lang="ko-KR" altLang="en-US"/>
              <a:t>예시 다음 페이지에 있습니다</a:t>
            </a:r>
          </a:p>
        </p:txBody>
      </p:sp>
      <p:pic>
        <p:nvPicPr>
          <p:cNvPr id="20" name="그림 19"/>
          <p:cNvPicPr/>
          <p:nvPr/>
        </p:nvPicPr>
        <p:blipFill rotWithShape="1">
          <a:blip r:embed="rId2"/>
          <a:stretch>
            <a:fillRect/>
          </a:stretch>
        </p:blipFill>
        <p:spPr>
          <a:xfrm>
            <a:off x="2598157" y="311666"/>
            <a:ext cx="4271090" cy="5351721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7319629" y="313881"/>
            <a:ext cx="4225997" cy="6158022"/>
          </a:xfrm>
          <a:prstGeom prst="rect">
            <a:avLst/>
          </a:prstGeom>
        </p:spPr>
        <p:txBody>
          <a:bodyPr wrap="square"/>
          <a:lstStyle/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0.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각 탭 메뉴에 맞는 정보들을 자세히 열람할 수 있다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en-US" altLang="ko-KR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1.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배송하기 버튼을 누르면 결제 완료 상태에서 배송 완료 상태로 변경된다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</p:txBody>
      </p:sp>
      <p:sp>
        <p:nvSpPr>
          <p:cNvPr id="22" name="타원 21"/>
          <p:cNvSpPr/>
          <p:nvPr/>
        </p:nvSpPr>
        <p:spPr>
          <a:xfrm>
            <a:off x="5533965" y="4973601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837378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334586" cy="637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점주</a:t>
            </a:r>
            <a:r>
              <a:rPr lang="en-US" altLang="ko-KR">
                <a:solidFill>
                  <a:schemeClr val="accent2">
                    <a:lumMod val="60000"/>
                    <a:lumOff val="40000"/>
                  </a:schemeClr>
                </a:solidFill>
              </a:rPr>
              <a:t>_</a:t>
            </a: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재고</a:t>
            </a:r>
            <a:r>
              <a:rPr lang="en-US" altLang="ko-KR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발주요청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3529343" y="2587256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/>
              <a:t>이미지영역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테두리 지우세요</a:t>
            </a:r>
          </a:p>
          <a:p>
            <a:pPr>
              <a:defRPr/>
            </a:pPr>
            <a:r>
              <a:rPr lang="ko-KR" altLang="en-US"/>
              <a:t>예시 다음 페이지에 있습니다</a:t>
            </a:r>
          </a:p>
        </p:txBody>
      </p:sp>
      <p:pic>
        <p:nvPicPr>
          <p:cNvPr id="20" name="그림 19"/>
          <p:cNvPicPr/>
          <p:nvPr/>
        </p:nvPicPr>
        <p:blipFill rotWithShape="1">
          <a:blip r:embed="rId2"/>
          <a:stretch>
            <a:fillRect/>
          </a:stretch>
        </p:blipFill>
        <p:spPr>
          <a:xfrm>
            <a:off x="2565292" y="166134"/>
            <a:ext cx="4303595" cy="6100759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7319629" y="313881"/>
            <a:ext cx="4225997" cy="6158022"/>
          </a:xfrm>
          <a:prstGeom prst="rect">
            <a:avLst/>
          </a:prstGeom>
        </p:spPr>
        <p:txBody>
          <a:bodyPr wrap="square"/>
          <a:lstStyle/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1.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재고 관리 탭에 해당하는 상품들을 검색 조건에 따라 검색할 수 있다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en-US" altLang="ko-KR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2.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수량을 입력 후 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+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버튼을 누르면 해당 상품이 발주 요청 탭으로 이동한다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</a:t>
            </a:r>
          </a:p>
        </p:txBody>
      </p:sp>
      <p:sp>
        <p:nvSpPr>
          <p:cNvPr id="22" name="타원 21"/>
          <p:cNvSpPr/>
          <p:nvPr/>
        </p:nvSpPr>
        <p:spPr>
          <a:xfrm>
            <a:off x="4570389" y="908862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1</a:t>
            </a:r>
          </a:p>
        </p:txBody>
      </p:sp>
      <p:sp>
        <p:nvSpPr>
          <p:cNvPr id="23" name="타원 22"/>
          <p:cNvSpPr/>
          <p:nvPr/>
        </p:nvSpPr>
        <p:spPr>
          <a:xfrm>
            <a:off x="6096000" y="1748612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591378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637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점주</a:t>
            </a:r>
            <a:r>
              <a:rPr lang="en-US" altLang="ko-KR">
                <a:solidFill>
                  <a:schemeClr val="accent2">
                    <a:lumMod val="60000"/>
                    <a:lumOff val="40000"/>
                  </a:schemeClr>
                </a:solidFill>
              </a:rPr>
              <a:t>_</a:t>
            </a: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발주 요청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3529343" y="2587256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/>
              <a:t>이미지영역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테두리 지우세요</a:t>
            </a:r>
          </a:p>
          <a:p>
            <a:pPr>
              <a:defRPr/>
            </a:pPr>
            <a:r>
              <a:rPr lang="ko-KR" altLang="en-US"/>
              <a:t>예시 다음 페이지에 있습니다</a:t>
            </a:r>
          </a:p>
        </p:txBody>
      </p:sp>
      <p:pic>
        <p:nvPicPr>
          <p:cNvPr id="20" name="그림 19"/>
          <p:cNvPicPr/>
          <p:nvPr/>
        </p:nvPicPr>
        <p:blipFill rotWithShape="1">
          <a:blip r:embed="rId2"/>
          <a:stretch>
            <a:fillRect/>
          </a:stretch>
        </p:blipFill>
        <p:spPr>
          <a:xfrm>
            <a:off x="2590711" y="317647"/>
            <a:ext cx="4297060" cy="388442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7319629" y="313881"/>
            <a:ext cx="4225997" cy="6158022"/>
          </a:xfrm>
          <a:prstGeom prst="rect">
            <a:avLst/>
          </a:prstGeom>
        </p:spPr>
        <p:txBody>
          <a:bodyPr wrap="square"/>
          <a:lstStyle/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1.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발주 요청 품목에서 제거할 수 있다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en-US" altLang="ko-KR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2.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발주 요청 버튼을 누르면 관리자에게 해당 상품들에 대한 발주가 들어가고 관리자가 허용을 해주면 상품들이 입고된다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</p:txBody>
      </p:sp>
      <p:sp>
        <p:nvSpPr>
          <p:cNvPr id="22" name="타원 21"/>
          <p:cNvSpPr/>
          <p:nvPr/>
        </p:nvSpPr>
        <p:spPr>
          <a:xfrm>
            <a:off x="6096000" y="2038572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1</a:t>
            </a:r>
          </a:p>
        </p:txBody>
      </p:sp>
      <p:sp>
        <p:nvSpPr>
          <p:cNvPr id="23" name="타원 22"/>
          <p:cNvSpPr/>
          <p:nvPr/>
        </p:nvSpPr>
        <p:spPr>
          <a:xfrm>
            <a:off x="5497918" y="3565008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48616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637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점주</a:t>
            </a:r>
            <a:r>
              <a:rPr lang="en-US" altLang="ko-KR">
                <a:solidFill>
                  <a:schemeClr val="accent2">
                    <a:lumMod val="60000"/>
                    <a:lumOff val="40000"/>
                  </a:schemeClr>
                </a:solidFill>
              </a:rPr>
              <a:t>_</a:t>
            </a: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발주 내역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pic>
        <p:nvPicPr>
          <p:cNvPr id="20" name="그림 19"/>
          <p:cNvPicPr/>
          <p:nvPr/>
        </p:nvPicPr>
        <p:blipFill rotWithShape="1">
          <a:blip r:embed="rId2"/>
          <a:stretch>
            <a:fillRect/>
          </a:stretch>
        </p:blipFill>
        <p:spPr>
          <a:xfrm>
            <a:off x="2596913" y="308344"/>
            <a:ext cx="4284654" cy="3505644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7319629" y="313881"/>
            <a:ext cx="4225997" cy="6158022"/>
          </a:xfrm>
          <a:prstGeom prst="rect">
            <a:avLst/>
          </a:prstGeom>
        </p:spPr>
        <p:txBody>
          <a:bodyPr wrap="square"/>
          <a:lstStyle/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1.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발주를 요청했던 내역을 볼 수 있고 입고가 되기전에 한해서 전체취소를 할 수 있다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en-US" altLang="ko-KR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2.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수량을 수정하거나 해당 상품만 발주를 취소할 수 있다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</p:txBody>
      </p:sp>
      <p:sp>
        <p:nvSpPr>
          <p:cNvPr id="22" name="타원 21"/>
          <p:cNvSpPr/>
          <p:nvPr/>
        </p:nvSpPr>
        <p:spPr>
          <a:xfrm>
            <a:off x="5677948" y="698427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1</a:t>
            </a:r>
          </a:p>
        </p:txBody>
      </p:sp>
      <p:sp>
        <p:nvSpPr>
          <p:cNvPr id="23" name="타원 22"/>
          <p:cNvSpPr/>
          <p:nvPr/>
        </p:nvSpPr>
        <p:spPr>
          <a:xfrm>
            <a:off x="4811232" y="1726461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517170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312434" cy="637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점주</a:t>
            </a:r>
            <a:r>
              <a:rPr lang="en-US" altLang="ko-KR">
                <a:solidFill>
                  <a:schemeClr val="accent2">
                    <a:lumMod val="60000"/>
                    <a:lumOff val="40000"/>
                  </a:schemeClr>
                </a:solidFill>
              </a:rPr>
              <a:t>_</a:t>
            </a:r>
            <a:r>
              <a:rPr lang="ko-KR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지점매출현황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pic>
        <p:nvPicPr>
          <p:cNvPr id="20" name="그림 19"/>
          <p:cNvPicPr/>
          <p:nvPr/>
        </p:nvPicPr>
        <p:blipFill rotWithShape="1">
          <a:blip r:embed="rId2"/>
          <a:stretch>
            <a:fillRect/>
          </a:stretch>
        </p:blipFill>
        <p:spPr>
          <a:xfrm>
            <a:off x="2586546" y="251637"/>
            <a:ext cx="4283064" cy="3053944"/>
          </a:xfrm>
          <a:prstGeom prst="rect">
            <a:avLst/>
          </a:prstGeom>
        </p:spPr>
      </p:pic>
      <p:pic>
        <p:nvPicPr>
          <p:cNvPr id="21" name="그림 20"/>
          <p:cNvPicPr/>
          <p:nvPr/>
        </p:nvPicPr>
        <p:blipFill rotWithShape="1">
          <a:blip r:embed="rId3"/>
          <a:stretch>
            <a:fillRect/>
          </a:stretch>
        </p:blipFill>
        <p:spPr>
          <a:xfrm>
            <a:off x="2574761" y="3514725"/>
            <a:ext cx="4283095" cy="3053901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7319629" y="313881"/>
            <a:ext cx="4225997" cy="6158022"/>
          </a:xfrm>
          <a:prstGeom prst="rect">
            <a:avLst/>
          </a:prstGeom>
        </p:spPr>
        <p:txBody>
          <a:bodyPr wrap="square"/>
          <a:lstStyle/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0.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지점 매출 현황을 차트를 통해 한눈에 확인할 수 있다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en-US" altLang="ko-KR" sz="15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1.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최근 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7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일이내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/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월별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/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카테고리별 주문건과 평균 매출로 그래프를 그려준다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(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단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,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주문건이 있는 날이나 월에 한해서 보여준다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.)</a:t>
            </a:r>
          </a:p>
        </p:txBody>
      </p:sp>
      <p:sp>
        <p:nvSpPr>
          <p:cNvPr id="24" name="타원 23"/>
          <p:cNvSpPr/>
          <p:nvPr/>
        </p:nvSpPr>
        <p:spPr>
          <a:xfrm>
            <a:off x="5677948" y="421537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68826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/>
          <p:cNvPicPr/>
          <p:nvPr/>
        </p:nvPicPr>
        <p:blipFill rotWithShape="1">
          <a:blip r:embed="rId2"/>
          <a:stretch>
            <a:fillRect/>
          </a:stretch>
        </p:blipFill>
        <p:spPr>
          <a:xfrm>
            <a:off x="2597344" y="276889"/>
            <a:ext cx="4272717" cy="6293145"/>
          </a:xfrm>
          <a:prstGeom prst="rect">
            <a:avLst/>
          </a:prstGeom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이벤트 모아보기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21" name="TextBox 20"/>
          <p:cNvSpPr txBox="1"/>
          <p:nvPr/>
        </p:nvSpPr>
        <p:spPr>
          <a:xfrm>
            <a:off x="7319629" y="313881"/>
            <a:ext cx="4225997" cy="6158022"/>
          </a:xfrm>
          <a:prstGeom prst="rect">
            <a:avLst/>
          </a:prstGeom>
        </p:spPr>
        <p:txBody>
          <a:bodyPr wrap="square"/>
          <a:lstStyle/>
          <a:p>
            <a: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1.</a:t>
            </a:r>
            <a:r>
              <a:rPr kumimoji="0" lang="ko-KR" altLang="en-US" sz="1500" b="0" i="0" u="none" strike="noStrike" kern="1200" cap="none" spc="0" normalizeH="0" baseline="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</a:t>
            </a:r>
            <a:r>
              <a:rPr lang="ko-KR" altLang="en-US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고객은 이벤트 리스트를 클릭하여 해당 상품을 검색하거나 쿠폰을 받을 수 있다</a:t>
            </a:r>
            <a:r>
              <a:rPr lang="en-US" altLang="ko-KR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  <a:endParaRPr kumimoji="0" lang="en-US" altLang="ko-KR" sz="1500" b="0" i="0" u="none" strike="noStrike" kern="1200" cap="none" spc="0" normalizeH="0" baseline="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5677948" y="897786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1</a:t>
            </a:r>
          </a:p>
        </p:txBody>
      </p:sp>
      <p:sp>
        <p:nvSpPr>
          <p:cNvPr id="23" name="타원 22"/>
          <p:cNvSpPr/>
          <p:nvPr/>
        </p:nvSpPr>
        <p:spPr>
          <a:xfrm>
            <a:off x="5886974" y="1538176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2</a:t>
            </a:r>
          </a:p>
        </p:txBody>
      </p:sp>
      <p:sp>
        <p:nvSpPr>
          <p:cNvPr id="24" name="타원 23"/>
          <p:cNvSpPr/>
          <p:nvPr/>
        </p:nvSpPr>
        <p:spPr>
          <a:xfrm>
            <a:off x="2306903" y="2565547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3</a:t>
            </a:r>
          </a:p>
        </p:txBody>
      </p:sp>
      <p:pic>
        <p:nvPicPr>
          <p:cNvPr id="1026" name="Picture 2"/>
          <p:cNvPicPr preferRelativeResize="0"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36341" y="228600"/>
            <a:ext cx="5140734" cy="588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5" name="타원 14"/>
          <p:cNvSpPr/>
          <p:nvPr/>
        </p:nvSpPr>
        <p:spPr>
          <a:xfrm>
            <a:off x="2074839" y="1242237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 dirty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>
            <a:extLst>
              <a:ext uri="{FF2B5EF4-FFF2-40B4-BE49-F238E27FC236}">
                <a16:creationId xmlns:a16="http://schemas.microsoft.com/office/drawing/2014/main" id="{CFD36F2F-FE03-45F2-86AF-1F0D0AD29C3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B0B8B60D-99BF-4DCD-9A3E-CA2725DABAFC}"/>
              </a:ext>
            </a:extLst>
          </p:cNvPr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20E76A-6C24-46F6-A70C-6079A8D607AA}"/>
              </a:ext>
            </a:extLst>
          </p:cNvPr>
          <p:cNvSpPr txBox="1"/>
          <p:nvPr/>
        </p:nvSpPr>
        <p:spPr>
          <a:xfrm>
            <a:off x="134846" y="2656310"/>
            <a:ext cx="20798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  <a:endParaRPr lang="en-US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일정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3617DDC9-57A4-4A4E-9220-9362EFB18640}"/>
              </a:ext>
            </a:extLst>
          </p:cNvPr>
          <p:cNvSpPr/>
          <p:nvPr/>
        </p:nvSpPr>
        <p:spPr>
          <a:xfrm>
            <a:off x="134846" y="1258725"/>
            <a:ext cx="278606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sz="5000" dirty="0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Urban</a:t>
            </a:r>
          </a:p>
          <a:p>
            <a:pPr>
              <a:lnSpc>
                <a:spcPct val="80000"/>
              </a:lnSpc>
            </a:pPr>
            <a:r>
              <a:rPr lang="en-US" sz="5000" dirty="0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Table</a:t>
            </a:r>
          </a:p>
          <a:p>
            <a:pPr>
              <a:lnSpc>
                <a:spcPct val="80000"/>
              </a:lnSpc>
            </a:pPr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984" y="1258725"/>
            <a:ext cx="9599119" cy="410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69111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3235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공지사항 상세보기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3529343" y="2587256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/>
              <a:t>이미지영역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테두리 지우세요</a:t>
            </a:r>
          </a:p>
          <a:p>
            <a:pPr>
              <a:defRPr/>
            </a:pPr>
            <a:r>
              <a:rPr lang="ko-KR" altLang="en-US"/>
              <a:t>예시 다음 페이지에 있습니다</a:t>
            </a:r>
          </a:p>
        </p:txBody>
      </p:sp>
      <p:pic>
        <p:nvPicPr>
          <p:cNvPr id="20" name="그림 19"/>
          <p:cNvPicPr/>
          <p:nvPr/>
        </p:nvPicPr>
        <p:blipFill rotWithShape="1">
          <a:blip r:embed="rId2"/>
          <a:stretch>
            <a:fillRect/>
          </a:stretch>
        </p:blipFill>
        <p:spPr>
          <a:xfrm>
            <a:off x="2598157" y="311666"/>
            <a:ext cx="4271090" cy="5351721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7395829" y="961581"/>
            <a:ext cx="4225997" cy="2495994"/>
          </a:xfrm>
          <a:prstGeom prst="rect">
            <a:avLst/>
          </a:prstGeom>
        </p:spPr>
        <p:txBody>
          <a:bodyPr wrap="square"/>
          <a:lstStyle/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kumimoji="0" lang="ko-KR" altLang="en-US" sz="1500" b="0" i="0" u="none" strike="noStrike" kern="1200" cap="none" spc="0" normalizeH="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수정 혹은 삭제 선택 가능</a:t>
            </a:r>
            <a:endParaRPr kumimoji="0" lang="en-US" altLang="ko-KR" sz="1500" b="0" i="0" u="none" strike="noStrike" kern="1200" cap="none" spc="0" normalizeH="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kumimoji="0" lang="en-US" altLang="ko-KR" sz="1500" b="0" i="0" u="none" strike="noStrike" kern="1200" cap="none" spc="0" normalizeH="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	- </a:t>
            </a:r>
            <a:r>
              <a:rPr lang="ko-KR" altLang="en-US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점주</a:t>
            </a:r>
            <a:r>
              <a:rPr lang="en-US" altLang="ko-KR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/ </a:t>
            </a:r>
            <a:r>
              <a:rPr lang="ko-KR" altLang="en-US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일반 사용자 로그인시 </a:t>
            </a:r>
            <a:r>
              <a:rPr lang="ko-KR" altLang="en-US" sz="1500" dirty="0" err="1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비노출</a:t>
            </a:r>
            <a:endParaRPr lang="en-US" altLang="ko-KR" sz="150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defRPr/>
            </a:pPr>
            <a:endParaRPr kumimoji="0" lang="en-US" altLang="ko-KR" sz="1500" b="0" i="0" u="none" strike="noStrike" kern="1200" cap="none" spc="0" normalizeH="0" baseline="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 startAt="2"/>
              <a:defRPr/>
            </a:pPr>
            <a:r>
              <a:rPr lang="ko-KR" altLang="en-US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공지 리스트로 이동 가능</a:t>
            </a:r>
            <a:endParaRPr lang="en-US" altLang="ko-KR" sz="150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 startAt="2"/>
              <a:defRPr/>
            </a:pPr>
            <a:endParaRPr kumimoji="0" lang="en-US" altLang="ko-KR" sz="1500" b="0" i="0" u="none" strike="noStrike" kern="1200" cap="none" spc="0" normalizeH="0" baseline="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 startAt="2"/>
              <a:defRPr/>
            </a:pPr>
            <a:r>
              <a:rPr lang="ko-KR" altLang="en-US" sz="1500" dirty="0" err="1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이전글</a:t>
            </a:r>
            <a:r>
              <a:rPr lang="en-US" altLang="ko-KR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/ </a:t>
            </a:r>
            <a:r>
              <a:rPr lang="ko-KR" altLang="en-US" sz="1500" dirty="0" err="1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다음글로</a:t>
            </a:r>
            <a:r>
              <a:rPr lang="ko-KR" altLang="en-US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이동 가능</a:t>
            </a:r>
            <a:endParaRPr lang="en-US" altLang="ko-KR" sz="150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 startAt="2"/>
              <a:defRPr/>
            </a:pPr>
            <a:endParaRPr kumimoji="0" lang="en-US" altLang="ko-KR" sz="1500" b="0" i="0" u="none" strike="noStrike" kern="1200" cap="none" spc="0" normalizeH="0" baseline="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5533965" y="4973601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1</a:t>
            </a:r>
          </a:p>
        </p:txBody>
      </p:sp>
      <p:pic>
        <p:nvPicPr>
          <p:cNvPr id="3074" name="Picture 2"/>
          <p:cNvPicPr preferRelativeResize="0"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52650" y="495300"/>
            <a:ext cx="4924425" cy="580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5" name="타원 14"/>
          <p:cNvSpPr/>
          <p:nvPr/>
        </p:nvSpPr>
        <p:spPr>
          <a:xfrm>
            <a:off x="3598839" y="5423712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 dirty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3</a:t>
            </a:r>
          </a:p>
        </p:txBody>
      </p:sp>
      <p:sp>
        <p:nvSpPr>
          <p:cNvPr id="18" name="타원 17"/>
          <p:cNvSpPr/>
          <p:nvPr/>
        </p:nvSpPr>
        <p:spPr>
          <a:xfrm>
            <a:off x="5961039" y="5023662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 dirty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2</a:t>
            </a:r>
          </a:p>
        </p:txBody>
      </p:sp>
      <p:sp>
        <p:nvSpPr>
          <p:cNvPr id="24" name="타원 23"/>
          <p:cNvSpPr/>
          <p:nvPr/>
        </p:nvSpPr>
        <p:spPr>
          <a:xfrm>
            <a:off x="5256189" y="737412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 dirty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 preferRelativeResize="0"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09775" y="200024"/>
            <a:ext cx="5010150" cy="61626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0463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관리자 </a:t>
            </a:r>
            <a:r>
              <a:rPr lang="en-US" altLang="ko-KR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_ </a:t>
            </a: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배너관리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21" name="TextBox 20"/>
          <p:cNvSpPr txBox="1"/>
          <p:nvPr/>
        </p:nvSpPr>
        <p:spPr>
          <a:xfrm>
            <a:off x="7319629" y="313881"/>
            <a:ext cx="4225997" cy="6158022"/>
          </a:xfrm>
          <a:prstGeom prst="rect">
            <a:avLst/>
          </a:prstGeom>
        </p:spPr>
        <p:txBody>
          <a:bodyPr wrap="square"/>
          <a:lstStyle/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kumimoji="0" lang="ko-KR" altLang="en-US" sz="1500" b="0" i="0" u="none" strike="noStrike" kern="1200" cap="none" spc="0" normalizeH="0" baseline="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수정 폼으로 리스트 확인하며 수정 가능</a:t>
            </a:r>
            <a:endParaRPr kumimoji="0" lang="en-US" altLang="ko-KR" sz="1500" b="0" i="0" u="none" strike="noStrike" kern="1200" cap="none" spc="0" normalizeH="0" baseline="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endParaRPr lang="en-US" altLang="ko-KR" sz="150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kumimoji="0" lang="ko-KR" altLang="en-US" sz="1500" b="0" i="0" u="none" strike="noStrike" kern="1200" cap="none" spc="0" normalizeH="0" baseline="0" dirty="0" err="1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수정및</a:t>
            </a:r>
            <a:r>
              <a:rPr kumimoji="0" lang="ko-KR" altLang="en-US" sz="1500" b="0" i="0" u="none" strike="noStrike" kern="1200" cap="none" spc="0" normalizeH="0" baseline="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삭제</a:t>
            </a:r>
            <a:endParaRPr kumimoji="0" lang="en-US" altLang="ko-KR" sz="1500" b="0" i="0" u="none" strike="noStrike" kern="1200" cap="none" spc="0" normalizeH="0" baseline="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2077498" y="1650927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1</a:t>
            </a:r>
          </a:p>
        </p:txBody>
      </p:sp>
      <p:sp>
        <p:nvSpPr>
          <p:cNvPr id="23" name="타원 22"/>
          <p:cNvSpPr/>
          <p:nvPr/>
        </p:nvSpPr>
        <p:spPr>
          <a:xfrm>
            <a:off x="5944707" y="2050311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 preferRelativeResize="0"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66951" y="342899"/>
            <a:ext cx="4705350" cy="59245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3124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  <a:endParaRPr lang="en-US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관리자</a:t>
            </a:r>
            <a:r>
              <a:rPr lang="en-US" altLang="ko-KR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_</a:t>
            </a: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이벤트 등록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23" name="TextBox 22"/>
          <p:cNvSpPr txBox="1"/>
          <p:nvPr/>
        </p:nvSpPr>
        <p:spPr>
          <a:xfrm>
            <a:off x="7319629" y="313881"/>
            <a:ext cx="4225997" cy="6158022"/>
          </a:xfrm>
          <a:prstGeom prst="rect">
            <a:avLst/>
          </a:prstGeom>
        </p:spPr>
        <p:txBody>
          <a:bodyPr wrap="square"/>
          <a:lstStyle/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kumimoji="0" lang="ko-KR" altLang="en-US" sz="1500" b="0" i="0" u="none" strike="noStrike" kern="1200" cap="none" spc="0" normalizeH="0" baseline="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이벤트 </a:t>
            </a:r>
            <a:r>
              <a:rPr kumimoji="0" lang="ko-KR" altLang="en-US" sz="1500" b="0" i="0" u="none" strike="noStrike" kern="1200" cap="none" spc="0" normalizeH="0" baseline="0" dirty="0" err="1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등록폼으로</a:t>
            </a:r>
            <a:r>
              <a:rPr kumimoji="0" lang="ko-KR" altLang="en-US" sz="1500" b="0" i="0" u="none" strike="noStrike" kern="1200" cap="none" spc="0" normalizeH="0" baseline="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등록 가능</a:t>
            </a:r>
            <a:endParaRPr kumimoji="0" lang="en-US" altLang="ko-KR" sz="1500" b="0" i="0" u="none" strike="noStrike" kern="1200" cap="none" spc="0" normalizeH="0" baseline="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endParaRPr lang="en-US" altLang="ko-KR" sz="150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kumimoji="0" lang="ko-KR" altLang="en-US" sz="1500" b="0" i="0" u="none" strike="noStrike" kern="1200" cap="none" spc="0" normalizeH="0" baseline="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판매중인 상품으로 검색</a:t>
            </a:r>
            <a:endParaRPr kumimoji="0" lang="en-US" altLang="ko-KR" sz="1500" b="0" i="0" u="none" strike="noStrike" kern="1200" cap="none" spc="0" normalizeH="0" baseline="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endParaRPr lang="en-US" altLang="ko-KR" sz="150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kumimoji="0" lang="ko-KR" altLang="en-US" sz="1500" b="0" i="0" u="none" strike="noStrike" kern="1200" cap="none" spc="0" normalizeH="0" baseline="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파일 있는 경우 이벤트 리스트로 노출되나 이미지 없는 </a:t>
            </a:r>
            <a:r>
              <a:rPr lang="ko-KR" altLang="en-US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경우 </a:t>
            </a:r>
            <a:r>
              <a:rPr lang="ko-KR" altLang="en-US" sz="1500" dirty="0" err="1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비노출</a:t>
            </a:r>
            <a:r>
              <a:rPr lang="en-US" altLang="ko-KR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.</a:t>
            </a: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ko-KR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	(</a:t>
            </a:r>
            <a:r>
              <a:rPr lang="ko-KR" altLang="en-US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관리자</a:t>
            </a:r>
            <a:r>
              <a:rPr lang="en-US" altLang="ko-KR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/</a:t>
            </a:r>
            <a:r>
              <a:rPr lang="ko-KR" altLang="en-US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점주만 확인가능</a:t>
            </a:r>
            <a:r>
              <a:rPr lang="en-US" altLang="ko-KR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)</a:t>
            </a: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defRPr/>
            </a:pPr>
            <a:endParaRPr kumimoji="0" lang="en-US" altLang="ko-KR" sz="1500" b="0" i="0" u="none" strike="noStrike" kern="1200" cap="none" spc="0" normalizeH="0" baseline="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ko-KR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4. </a:t>
            </a:r>
            <a:r>
              <a:rPr lang="ko-KR" altLang="en-US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점주 로그인시 해당 매장</a:t>
            </a:r>
            <a:r>
              <a:rPr lang="en-US" altLang="ko-KR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/ </a:t>
            </a:r>
            <a:r>
              <a:rPr lang="ko-KR" altLang="en-US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관리자 로그인시 전체 이벤트 등록 가능</a:t>
            </a:r>
            <a:endParaRPr kumimoji="0" lang="en-US" altLang="ko-KR" sz="1500" b="0" i="0" u="none" strike="noStrike" kern="1200" cap="none" spc="0" normalizeH="0" baseline="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2058448" y="773962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 dirty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1</a:t>
            </a:r>
          </a:p>
        </p:txBody>
      </p:sp>
      <p:sp>
        <p:nvSpPr>
          <p:cNvPr id="15" name="타원 14"/>
          <p:cNvSpPr/>
          <p:nvPr/>
        </p:nvSpPr>
        <p:spPr>
          <a:xfrm>
            <a:off x="2772823" y="3574312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 dirty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2</a:t>
            </a:r>
          </a:p>
        </p:txBody>
      </p:sp>
      <p:sp>
        <p:nvSpPr>
          <p:cNvPr id="17" name="타원 16"/>
          <p:cNvSpPr/>
          <p:nvPr/>
        </p:nvSpPr>
        <p:spPr>
          <a:xfrm>
            <a:off x="2020348" y="4269637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 dirty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3</a:t>
            </a:r>
          </a:p>
        </p:txBody>
      </p:sp>
      <p:sp>
        <p:nvSpPr>
          <p:cNvPr id="18" name="타원 17"/>
          <p:cNvSpPr/>
          <p:nvPr/>
        </p:nvSpPr>
        <p:spPr>
          <a:xfrm>
            <a:off x="3763423" y="5688862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 dirty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 preferRelativeResize="0"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76450" y="261938"/>
            <a:ext cx="5029200" cy="6015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23124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  <a:endParaRPr lang="en-US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관리자</a:t>
            </a:r>
            <a:r>
              <a:rPr lang="en-US" altLang="ko-KR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_</a:t>
            </a: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창업신청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23" name="TextBox 22"/>
          <p:cNvSpPr txBox="1"/>
          <p:nvPr/>
        </p:nvSpPr>
        <p:spPr>
          <a:xfrm>
            <a:off x="7319629" y="313881"/>
            <a:ext cx="4225997" cy="6158022"/>
          </a:xfrm>
          <a:prstGeom prst="rect">
            <a:avLst/>
          </a:prstGeom>
        </p:spPr>
        <p:txBody>
          <a:bodyPr wrap="square"/>
          <a:lstStyle/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lang="ko-KR" altLang="en-US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현재 매장 </a:t>
            </a:r>
            <a:r>
              <a:rPr lang="ko-KR" altLang="en-US" sz="1500" dirty="0" err="1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상태별</a:t>
            </a:r>
            <a:r>
              <a:rPr lang="ko-KR" altLang="en-US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선택하여 </a:t>
            </a:r>
            <a:endParaRPr lang="en-US" altLang="ko-KR" sz="150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endParaRPr lang="en-US" altLang="ko-KR" sz="150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lang="ko-KR" altLang="en-US" sz="1500" dirty="0" err="1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지점명</a:t>
            </a:r>
            <a:r>
              <a:rPr lang="en-US" altLang="ko-KR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/ </a:t>
            </a:r>
            <a:r>
              <a:rPr lang="ko-KR" altLang="en-US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매장등록번호 입력 </a:t>
            </a:r>
            <a:endParaRPr lang="en-US" altLang="ko-KR" sz="150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endParaRPr lang="en-US" altLang="ko-KR" sz="150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AutoNum type="arabicPeriod"/>
              <a:defRPr/>
            </a:pPr>
            <a:r>
              <a:rPr lang="ko-KR" altLang="en-US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승인을 </a:t>
            </a:r>
            <a:r>
              <a:rPr lang="ko-KR" altLang="en-US" sz="1500" dirty="0" err="1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선택시</a:t>
            </a:r>
            <a:r>
              <a:rPr lang="ko-KR" altLang="en-US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</a:t>
            </a:r>
            <a:r>
              <a:rPr lang="ko-KR" altLang="en-US" sz="1500" dirty="0" err="1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공사중으로</a:t>
            </a:r>
            <a:r>
              <a:rPr lang="ko-KR" altLang="en-US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표시</a:t>
            </a:r>
            <a:r>
              <a:rPr lang="en-US" altLang="ko-KR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/ </a:t>
            </a:r>
          </a:p>
          <a:p>
            <a:pPr marL="342900" indent="-34290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ko-KR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	</a:t>
            </a:r>
            <a:r>
              <a:rPr lang="ko-KR" altLang="en-US" sz="1500" dirty="0" err="1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삭제시</a:t>
            </a:r>
            <a:r>
              <a:rPr lang="ko-KR" altLang="en-US" sz="150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일반 고객으로 변경</a:t>
            </a:r>
            <a:endParaRPr lang="en-US" altLang="ko-KR" sz="150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5287423" y="812062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 dirty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1</a:t>
            </a:r>
          </a:p>
        </p:txBody>
      </p:sp>
      <p:sp>
        <p:nvSpPr>
          <p:cNvPr id="15" name="타원 14"/>
          <p:cNvSpPr/>
          <p:nvPr/>
        </p:nvSpPr>
        <p:spPr>
          <a:xfrm>
            <a:off x="2791873" y="1755037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 dirty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2</a:t>
            </a:r>
          </a:p>
        </p:txBody>
      </p:sp>
      <p:sp>
        <p:nvSpPr>
          <p:cNvPr id="17" name="타원 16"/>
          <p:cNvSpPr/>
          <p:nvPr/>
        </p:nvSpPr>
        <p:spPr>
          <a:xfrm>
            <a:off x="5963698" y="1707412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 dirty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en-US" altLang="ko-KR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FAQ </a:t>
            </a: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목록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2635544" y="349988"/>
            <a:ext cx="4186570" cy="6180175"/>
          </a:xfrm>
          <a:prstGeom prst="rect">
            <a:avLst/>
          </a:prstGeom>
          <a:noFill/>
          <a:ln w="57150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3529343" y="2587256"/>
            <a:ext cx="2359098" cy="163918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 dirty="0"/>
              <a:t>이미지영역</a:t>
            </a:r>
          </a:p>
          <a:p>
            <a:pPr>
              <a:defRPr/>
            </a:pPr>
            <a:endParaRPr lang="ko-KR" altLang="en-US" dirty="0"/>
          </a:p>
          <a:p>
            <a:pPr>
              <a:defRPr/>
            </a:pPr>
            <a:r>
              <a:rPr lang="ko-KR" altLang="en-US" dirty="0"/>
              <a:t>테두리 지우세요</a:t>
            </a:r>
          </a:p>
          <a:p>
            <a:pPr>
              <a:defRPr/>
            </a:pPr>
            <a:r>
              <a:rPr lang="ko-KR" altLang="en-US" dirty="0"/>
              <a:t>예시 다음 페이지에 있습니다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7328932" y="338912"/>
            <a:ext cx="4186570" cy="6180175"/>
          </a:xfrm>
          <a:prstGeom prst="rect">
            <a:avLst/>
          </a:prstGeom>
          <a:noFill/>
          <a:ln w="5715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442325" y="593576"/>
            <a:ext cx="4481138" cy="4032479"/>
          </a:xfrm>
          <a:prstGeom prst="rect">
            <a:avLst/>
          </a:prstGeom>
        </p:spPr>
        <p:txBody>
          <a:bodyPr wrap="square"/>
          <a:lstStyle/>
          <a:p>
            <a:pPr marL="342900" indent="-342900">
              <a:buAutoNum type="arabicPeriod"/>
              <a:defRPr/>
            </a:pPr>
            <a:r>
              <a:rPr lang="ko-KR" altLang="en-US" dirty="0"/>
              <a:t>홈페이지 상단의 </a:t>
            </a:r>
            <a:r>
              <a:rPr lang="en-US" altLang="ko-KR" dirty="0"/>
              <a:t>[</a:t>
            </a:r>
            <a:r>
              <a:rPr lang="ko-KR" altLang="en-US" dirty="0"/>
              <a:t>고객센터</a:t>
            </a:r>
            <a:r>
              <a:rPr lang="en-US" altLang="ko-KR" dirty="0"/>
              <a:t>]</a:t>
            </a:r>
            <a:r>
              <a:rPr lang="ko-KR" altLang="en-US" dirty="0"/>
              <a:t>에서 </a:t>
            </a:r>
            <a:r>
              <a:rPr lang="en-US" altLang="ko-KR" dirty="0"/>
              <a:t>[</a:t>
            </a:r>
            <a:r>
              <a:rPr lang="ko-KR" altLang="en-US" dirty="0"/>
              <a:t>자주하는 질문</a:t>
            </a:r>
            <a:r>
              <a:rPr lang="en-US" altLang="ko-KR" dirty="0"/>
              <a:t>]</a:t>
            </a:r>
            <a:r>
              <a:rPr lang="ko-KR" altLang="en-US" dirty="0"/>
              <a:t>을 클릭하여 질문들을 볼 수 있다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  <a:defRPr/>
            </a:pPr>
            <a:endParaRPr lang="en-US" altLang="ko-KR" dirty="0"/>
          </a:p>
          <a:p>
            <a:pPr marL="342900" indent="-342900">
              <a:buAutoNum type="arabicPeriod"/>
              <a:defRPr/>
            </a:pPr>
            <a:r>
              <a:rPr lang="en-US" altLang="ko-KR" dirty="0"/>
              <a:t>FAQ </a:t>
            </a:r>
            <a:r>
              <a:rPr lang="ko-KR" altLang="en-US" dirty="0"/>
              <a:t>작성 가능</a:t>
            </a:r>
            <a:endParaRPr lang="en-US" altLang="ko-KR" dirty="0"/>
          </a:p>
          <a:p>
            <a:pPr>
              <a:defRPr/>
            </a:pPr>
            <a:r>
              <a:rPr lang="en-US" altLang="ko-KR" dirty="0"/>
              <a:t>- </a:t>
            </a:r>
            <a:r>
              <a:rPr lang="ko-KR" altLang="en-US" dirty="0">
                <a:solidFill>
                  <a:srgbClr val="000000"/>
                </a:solidFill>
                <a:ea typeface="맑은 고딕"/>
                <a:cs typeface="맑은 고딕"/>
              </a:rPr>
              <a:t>관리자가 아닌 회원인 경우 </a:t>
            </a:r>
            <a:r>
              <a:rPr lang="ko-KR" altLang="en-US" dirty="0" err="1">
                <a:solidFill>
                  <a:srgbClr val="000000"/>
                </a:solidFill>
                <a:ea typeface="맑은 고딕"/>
                <a:cs typeface="맑은 고딕"/>
              </a:rPr>
              <a:t>비노출</a:t>
            </a:r>
            <a:endParaRPr lang="ko-KR" altLang="en-US" dirty="0"/>
          </a:p>
          <a:p>
            <a:pPr>
              <a:defRPr/>
            </a:pPr>
            <a:endParaRPr kumimoji="0" lang="ko-KR" altLang="en-US" sz="1800" b="0" i="0" u="none" strike="noStrike" kern="1200" cap="none" spc="0" normalizeH="0" baseline="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97"/>
          <a:stretch/>
        </p:blipFill>
        <p:spPr>
          <a:xfrm>
            <a:off x="2015333" y="241739"/>
            <a:ext cx="5079150" cy="6348248"/>
          </a:xfrm>
          <a:prstGeom prst="rect">
            <a:avLst/>
          </a:prstGeom>
        </p:spPr>
      </p:pic>
      <p:sp>
        <p:nvSpPr>
          <p:cNvPr id="20" name="타원 19"/>
          <p:cNvSpPr/>
          <p:nvPr/>
        </p:nvSpPr>
        <p:spPr>
          <a:xfrm>
            <a:off x="5521297" y="541026"/>
            <a:ext cx="418052" cy="419100"/>
          </a:xfrm>
          <a:prstGeom prst="ellipse">
            <a:avLst/>
          </a:prstGeom>
          <a:noFill/>
          <a:ln w="28575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1" name="타원 20"/>
          <p:cNvSpPr/>
          <p:nvPr/>
        </p:nvSpPr>
        <p:spPr>
          <a:xfrm>
            <a:off x="5777577" y="2415410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 dirty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en-US" altLang="ko-KR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FAQ </a:t>
            </a: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작성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8" name="직사각형 17"/>
          <p:cNvSpPr/>
          <p:nvPr/>
        </p:nvSpPr>
        <p:spPr>
          <a:xfrm>
            <a:off x="7328932" y="338912"/>
            <a:ext cx="4186570" cy="6180175"/>
          </a:xfrm>
          <a:prstGeom prst="rect">
            <a:avLst/>
          </a:prstGeom>
          <a:noFill/>
          <a:ln w="5715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442325" y="593576"/>
            <a:ext cx="4481138" cy="4032479"/>
          </a:xfrm>
          <a:prstGeom prst="rect">
            <a:avLst/>
          </a:prstGeom>
        </p:spPr>
        <p:txBody>
          <a:bodyPr wrap="square"/>
          <a:lstStyle/>
          <a:p>
            <a:pPr marL="342900" indent="-342900">
              <a:buAutoNum type="arabicPeriod"/>
              <a:defRPr/>
            </a:pPr>
            <a:r>
              <a:rPr lang="en-US" altLang="ko-KR" dirty="0"/>
              <a:t>FAQ </a:t>
            </a:r>
            <a:r>
              <a:rPr lang="ko-KR" altLang="en-US" dirty="0" err="1"/>
              <a:t>작성폼으로</a:t>
            </a:r>
            <a:r>
              <a:rPr lang="ko-KR" altLang="en-US" dirty="0"/>
              <a:t> 작성 가능</a:t>
            </a:r>
            <a:endParaRPr lang="en-US" altLang="ko-KR" dirty="0"/>
          </a:p>
          <a:p>
            <a:pPr marL="342900" indent="-342900">
              <a:buAutoNum type="arabicPeriod"/>
              <a:defRPr/>
            </a:pPr>
            <a:endParaRPr lang="en-US" altLang="ko-KR" dirty="0"/>
          </a:p>
          <a:p>
            <a:pPr marL="342900" indent="-342900">
              <a:buAutoNum type="arabicPeriod"/>
              <a:defRPr/>
            </a:pPr>
            <a:r>
              <a:rPr lang="ko-KR" altLang="en-US" dirty="0"/>
              <a:t>버튼을 누르면 </a:t>
            </a:r>
            <a:r>
              <a:rPr lang="en-US" altLang="ko-KR" dirty="0"/>
              <a:t>FAQ </a:t>
            </a:r>
            <a:r>
              <a:rPr lang="ko-KR" altLang="en-US" dirty="0"/>
              <a:t>목록으로 이동</a:t>
            </a:r>
          </a:p>
          <a:p>
            <a:pPr>
              <a:defRPr/>
            </a:pPr>
            <a:endParaRPr kumimoji="0" lang="ko-KR" altLang="en-US" sz="1800" b="0" i="0" u="none" strike="noStrike" kern="1200" cap="none" spc="0" normalizeH="0" baseline="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972" y="523725"/>
            <a:ext cx="5221667" cy="5810549"/>
          </a:xfrm>
          <a:prstGeom prst="rect">
            <a:avLst/>
          </a:prstGeom>
        </p:spPr>
      </p:pic>
      <p:sp>
        <p:nvSpPr>
          <p:cNvPr id="20" name="타원 19"/>
          <p:cNvSpPr/>
          <p:nvPr/>
        </p:nvSpPr>
        <p:spPr>
          <a:xfrm>
            <a:off x="1834313" y="244196"/>
            <a:ext cx="418052" cy="419100"/>
          </a:xfrm>
          <a:prstGeom prst="ellipse">
            <a:avLst/>
          </a:prstGeom>
          <a:noFill/>
          <a:ln w="28575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1" name="타원 20"/>
          <p:cNvSpPr/>
          <p:nvPr/>
        </p:nvSpPr>
        <p:spPr>
          <a:xfrm>
            <a:off x="3983435" y="5740166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 dirty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082770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en-US" altLang="ko-KR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FAQ </a:t>
            </a: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상세보기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8" name="직사각형 17"/>
          <p:cNvSpPr/>
          <p:nvPr/>
        </p:nvSpPr>
        <p:spPr>
          <a:xfrm>
            <a:off x="7328932" y="338912"/>
            <a:ext cx="4186570" cy="6180175"/>
          </a:xfrm>
          <a:prstGeom prst="rect">
            <a:avLst/>
          </a:prstGeom>
          <a:noFill/>
          <a:ln w="5715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442325" y="593576"/>
            <a:ext cx="4481138" cy="4032479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en-US" altLang="ko-KR" dirty="0"/>
              <a:t>1. </a:t>
            </a:r>
            <a:r>
              <a:rPr lang="ko-KR" altLang="en-US" dirty="0"/>
              <a:t>삭제 혹은 수정 선택 가능</a:t>
            </a:r>
            <a:endParaRPr lang="en-US" altLang="ko-KR" dirty="0"/>
          </a:p>
          <a:p>
            <a:pPr marL="285750" indent="-285750">
              <a:buFontTx/>
              <a:buChar char="-"/>
              <a:defRPr/>
            </a:pPr>
            <a:r>
              <a:rPr lang="ko-KR" altLang="en-US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관리자가 아닌 회원인 경우 </a:t>
            </a:r>
            <a:r>
              <a:rPr lang="ko-KR" altLang="en-US" dirty="0" err="1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비노출</a:t>
            </a:r>
            <a:endParaRPr lang="en-US" altLang="ko-KR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285750" indent="-285750">
              <a:buFontTx/>
              <a:buChar char="-"/>
              <a:defRPr/>
            </a:pPr>
            <a:endParaRPr kumimoji="0" lang="en-US" altLang="ko-KR" sz="1800" b="0" i="0" u="none" strike="noStrike" kern="1200" cap="none" spc="0" normalizeH="0" baseline="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>
              <a:defRPr/>
            </a:pPr>
            <a:r>
              <a:rPr kumimoji="0" lang="en-US" altLang="ko-KR" sz="1800" b="0" i="0" u="none" strike="noStrike" kern="1200" cap="none" spc="0" normalizeH="0" baseline="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2. </a:t>
            </a:r>
            <a:r>
              <a:rPr lang="en-US" altLang="ko-KR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FAQ</a:t>
            </a:r>
            <a:r>
              <a:rPr kumimoji="0" lang="ko-KR" altLang="en-US" sz="1800" b="0" i="0" u="none" strike="noStrike" kern="1200" cap="none" spc="0" normalizeH="0" baseline="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목록으로 이동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4"/>
          <a:stretch/>
        </p:blipFill>
        <p:spPr>
          <a:xfrm>
            <a:off x="2015332" y="523724"/>
            <a:ext cx="5313599" cy="5771973"/>
          </a:xfrm>
          <a:prstGeom prst="rect">
            <a:avLst/>
          </a:prstGeom>
        </p:spPr>
      </p:pic>
      <p:sp>
        <p:nvSpPr>
          <p:cNvPr id="20" name="타원 19"/>
          <p:cNvSpPr/>
          <p:nvPr/>
        </p:nvSpPr>
        <p:spPr>
          <a:xfrm>
            <a:off x="6165301" y="756163"/>
            <a:ext cx="418052" cy="419100"/>
          </a:xfrm>
          <a:prstGeom prst="ellipse">
            <a:avLst/>
          </a:prstGeom>
          <a:noFill/>
          <a:ln w="28575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1" name="타원 20"/>
          <p:cNvSpPr/>
          <p:nvPr/>
        </p:nvSpPr>
        <p:spPr>
          <a:xfrm>
            <a:off x="6168674" y="5575150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 dirty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0985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en-US" altLang="ko-KR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FAQ </a:t>
            </a: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삭제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8" name="직사각형 17"/>
          <p:cNvSpPr/>
          <p:nvPr/>
        </p:nvSpPr>
        <p:spPr>
          <a:xfrm>
            <a:off x="7328932" y="338912"/>
            <a:ext cx="4186570" cy="6180175"/>
          </a:xfrm>
          <a:prstGeom prst="rect">
            <a:avLst/>
          </a:prstGeom>
          <a:noFill/>
          <a:ln w="5715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442325" y="593576"/>
            <a:ext cx="4481138" cy="4032479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en-US" altLang="ko-KR" dirty="0"/>
              <a:t>1. </a:t>
            </a:r>
            <a:r>
              <a:rPr lang="ko-KR" altLang="en-US" dirty="0"/>
              <a:t>삭제 버튼을 누르면 </a:t>
            </a:r>
            <a:r>
              <a:rPr lang="ko-KR" altLang="en-US" dirty="0" err="1"/>
              <a:t>알림창이</a:t>
            </a:r>
            <a:r>
              <a:rPr lang="ko-KR" altLang="en-US" dirty="0"/>
              <a:t> 뜨고</a:t>
            </a:r>
            <a:endParaRPr lang="en-US" altLang="ko-KR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285750" indent="-285750">
              <a:buFontTx/>
              <a:buChar char="-"/>
              <a:defRPr/>
            </a:pPr>
            <a:endParaRPr kumimoji="0" lang="en-US" altLang="ko-KR" sz="1800" b="0" i="0" u="none" strike="noStrike" kern="1200" cap="none" spc="0" normalizeH="0" baseline="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>
              <a:defRPr/>
            </a:pPr>
            <a:r>
              <a:rPr kumimoji="0" lang="en-US" altLang="ko-KR" sz="1800" b="0" i="0" u="none" strike="noStrike" kern="1200" cap="none" spc="0" normalizeH="0" baseline="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2. OK</a:t>
            </a:r>
            <a:r>
              <a:rPr kumimoji="0" lang="ko-KR" altLang="en-US" sz="1800" b="0" i="0" u="none" strike="noStrike" kern="1200" cap="none" spc="0" normalizeH="0" baseline="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버튼을 누르면 질문삭제</a:t>
            </a:r>
            <a:r>
              <a:rPr lang="en-US" altLang="ko-KR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, FAQ </a:t>
            </a:r>
            <a:r>
              <a:rPr lang="ko-KR" altLang="en-US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목록으로 이동</a:t>
            </a:r>
            <a:endParaRPr kumimoji="0" lang="ko-KR" altLang="en-US" sz="1800" b="0" i="0" u="none" strike="noStrike" kern="1200" cap="none" spc="0" normalizeH="0" baseline="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2" b="588"/>
          <a:stretch/>
        </p:blipFill>
        <p:spPr>
          <a:xfrm>
            <a:off x="2015333" y="557048"/>
            <a:ext cx="5313599" cy="5780690"/>
          </a:xfrm>
          <a:prstGeom prst="rect">
            <a:avLst/>
          </a:prstGeom>
        </p:spPr>
      </p:pic>
      <p:sp>
        <p:nvSpPr>
          <p:cNvPr id="20" name="타원 19"/>
          <p:cNvSpPr/>
          <p:nvPr/>
        </p:nvSpPr>
        <p:spPr>
          <a:xfrm>
            <a:off x="3797053" y="912240"/>
            <a:ext cx="418052" cy="419100"/>
          </a:xfrm>
          <a:prstGeom prst="ellipse">
            <a:avLst/>
          </a:prstGeom>
          <a:noFill/>
          <a:ln w="28575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1" name="타원 20"/>
          <p:cNvSpPr/>
          <p:nvPr/>
        </p:nvSpPr>
        <p:spPr>
          <a:xfrm>
            <a:off x="5300581" y="1258725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 dirty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323188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6"/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4846" y="2656310"/>
            <a:ext cx="18804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스토리 보드</a:t>
            </a:r>
          </a:p>
          <a:p>
            <a:pPr lvl="0">
              <a:defRPr/>
            </a:pPr>
            <a:r>
              <a:rPr lang="en-US" altLang="ko-KR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FAQ </a:t>
            </a: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수정</a:t>
            </a:r>
          </a:p>
        </p:txBody>
      </p:sp>
      <p:sp>
        <p:nvSpPr>
          <p:cNvPr id="7" name="Rectangle 3"/>
          <p:cNvSpPr/>
          <p:nvPr/>
        </p:nvSpPr>
        <p:spPr>
          <a:xfrm>
            <a:off x="134846" y="1258725"/>
            <a:ext cx="2786066" cy="1301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Urban</a:t>
            </a:r>
          </a:p>
          <a:p>
            <a:pPr>
              <a:lnSpc>
                <a:spcPct val="80000"/>
              </a:lnSpc>
              <a:defRPr/>
            </a:pPr>
            <a:r>
              <a:rPr lang="en-US" sz="5000">
                <a:solidFill>
                  <a:schemeClr val="accent2"/>
                </a:solidFill>
                <a:latin typeface="Noto Sans CJK KR Bold"/>
                <a:ea typeface="Noto Sans CJK KR Bold"/>
              </a:rPr>
              <a:t>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40740" y="2971800"/>
            <a:ext cx="3572540" cy="914400"/>
          </a:xfrm>
          <a:prstGeom prst="rect">
            <a:avLst/>
          </a:prstGeom>
        </p:spPr>
        <p:txBody>
          <a:bodyPr wrap="none"/>
          <a:lstStyle/>
          <a:p>
            <a:pPr>
              <a:defRPr/>
            </a:pPr>
            <a:endParaRPr/>
          </a:p>
        </p:txBody>
      </p:sp>
      <p:sp>
        <p:nvSpPr>
          <p:cNvPr id="18" name="직사각형 17"/>
          <p:cNvSpPr/>
          <p:nvPr/>
        </p:nvSpPr>
        <p:spPr>
          <a:xfrm>
            <a:off x="7328932" y="338912"/>
            <a:ext cx="4186570" cy="6180175"/>
          </a:xfrm>
          <a:prstGeom prst="rect">
            <a:avLst/>
          </a:prstGeom>
          <a:noFill/>
          <a:ln w="5715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442325" y="593576"/>
            <a:ext cx="4481138" cy="4032479"/>
          </a:xfrm>
          <a:prstGeom prst="rect">
            <a:avLst/>
          </a:prstGeom>
        </p:spPr>
        <p:txBody>
          <a:bodyPr wrap="square"/>
          <a:lstStyle/>
          <a:p>
            <a:pPr marL="342900" indent="-342900">
              <a:buAutoNum type="arabicPeriod"/>
              <a:defRPr/>
            </a:pPr>
            <a:r>
              <a:rPr lang="en-US" altLang="ko-KR" dirty="0"/>
              <a:t>FAQ </a:t>
            </a:r>
            <a:r>
              <a:rPr lang="ko-KR" altLang="en-US" dirty="0" err="1"/>
              <a:t>수정폼으로</a:t>
            </a:r>
            <a:r>
              <a:rPr lang="ko-KR" altLang="en-US" dirty="0"/>
              <a:t> 수정가능</a:t>
            </a:r>
            <a:endParaRPr lang="en-US" altLang="ko-KR" dirty="0"/>
          </a:p>
          <a:p>
            <a:pPr marL="342900" indent="-342900">
              <a:buAutoNum type="arabicPeriod"/>
              <a:defRPr/>
            </a:pPr>
            <a:endParaRPr kumimoji="0" lang="en-US" altLang="ko-KR" sz="1800" b="0" i="0" u="none" strike="noStrike" kern="1200" cap="none" spc="0" normalizeH="0" baseline="0" dirty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>
              <a:defRPr/>
            </a:pPr>
            <a:r>
              <a:rPr kumimoji="0" lang="en-US" altLang="ko-KR" sz="1800" b="0" i="0" u="none" strike="noStrike" kern="1200" cap="none" spc="0" normalizeH="0" baseline="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2. </a:t>
            </a:r>
            <a:r>
              <a:rPr kumimoji="0" lang="ko-KR" altLang="en-US" sz="1800" b="0" i="0" u="none" strike="noStrike" kern="1200" cap="none" spc="0" normalizeH="0" baseline="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버튼을 누르면 </a:t>
            </a:r>
            <a:r>
              <a:rPr kumimoji="0" lang="en-US" altLang="ko-KR" sz="1800" b="0" i="0" u="none" strike="noStrike" kern="1200" cap="none" spc="0" normalizeH="0" baseline="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FAQ </a:t>
            </a:r>
            <a:r>
              <a:rPr kumimoji="0" lang="ko-KR" altLang="en-US" sz="1800" b="0" i="0" u="none" strike="noStrike" kern="1200" cap="none" spc="0" normalizeH="0" baseline="0" dirty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목록으로 이동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332" y="549127"/>
            <a:ext cx="5104573" cy="5759746"/>
          </a:xfrm>
          <a:prstGeom prst="rect">
            <a:avLst/>
          </a:prstGeom>
        </p:spPr>
      </p:pic>
      <p:sp>
        <p:nvSpPr>
          <p:cNvPr id="21" name="타원 20"/>
          <p:cNvSpPr/>
          <p:nvPr/>
        </p:nvSpPr>
        <p:spPr>
          <a:xfrm>
            <a:off x="3837106" y="5747423"/>
            <a:ext cx="418052" cy="419100"/>
          </a:xfrm>
          <a:prstGeom prst="ellipse">
            <a:avLst/>
          </a:prstGeom>
          <a:noFill/>
          <a:ln w="28575" cap="flat" cmpd="sng" algn="ctr">
            <a:solidFill>
              <a:srgbClr val="CC3300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 dirty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2</a:t>
            </a:r>
          </a:p>
        </p:txBody>
      </p:sp>
      <p:sp>
        <p:nvSpPr>
          <p:cNvPr id="20" name="타원 19"/>
          <p:cNvSpPr/>
          <p:nvPr/>
        </p:nvSpPr>
        <p:spPr>
          <a:xfrm>
            <a:off x="1763082" y="287729"/>
            <a:ext cx="418052" cy="419100"/>
          </a:xfrm>
          <a:prstGeom prst="ellipse">
            <a:avLst/>
          </a:prstGeom>
          <a:noFill/>
          <a:ln w="28575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>
                <a:solidFill>
                  <a:srgbClr val="FF0000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393881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>
            <a:extLst>
              <a:ext uri="{FF2B5EF4-FFF2-40B4-BE49-F238E27FC236}">
                <a16:creationId xmlns:a16="http://schemas.microsoft.com/office/drawing/2014/main" id="{CFD36F2F-FE03-45F2-86AF-1F0D0AD29C3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B0B8B60D-99BF-4DCD-9A3E-CA2725DABAFC}"/>
              </a:ext>
            </a:extLst>
          </p:cNvPr>
          <p:cNvSpPr/>
          <p:nvPr/>
        </p:nvSpPr>
        <p:spPr>
          <a:xfrm>
            <a:off x="691332" y="3197717"/>
            <a:ext cx="72000" cy="351505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20E76A-6C24-46F6-A70C-6079A8D607AA}"/>
              </a:ext>
            </a:extLst>
          </p:cNvPr>
          <p:cNvSpPr txBox="1"/>
          <p:nvPr/>
        </p:nvSpPr>
        <p:spPr>
          <a:xfrm>
            <a:off x="487955" y="2684078"/>
            <a:ext cx="2079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>
                <a:solidFill>
                  <a:schemeClr val="accent2">
                    <a:lumMod val="60000"/>
                    <a:lumOff val="40000"/>
                  </a:schemeClr>
                </a:solidFill>
              </a:rPr>
              <a:t>시연</a:t>
            </a:r>
            <a:endParaRPr lang="ko-KR" altLang="en-US" sz="2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3617DDC9-57A4-4A4E-9220-9362EFB18640}"/>
              </a:ext>
            </a:extLst>
          </p:cNvPr>
          <p:cNvSpPr/>
          <p:nvPr/>
        </p:nvSpPr>
        <p:spPr>
          <a:xfrm>
            <a:off x="134846" y="1258725"/>
            <a:ext cx="278606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sz="5000" dirty="0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Urban</a:t>
            </a:r>
          </a:p>
          <a:p>
            <a:pPr>
              <a:lnSpc>
                <a:spcPct val="80000"/>
              </a:lnSpc>
            </a:pPr>
            <a:r>
              <a:rPr lang="en-US" sz="5000" dirty="0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Table</a:t>
            </a:r>
          </a:p>
          <a:p>
            <a:pPr>
              <a:lnSpc>
                <a:spcPct val="80000"/>
              </a:lnSpc>
            </a:pPr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598" y="60668"/>
            <a:ext cx="6492803" cy="673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450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>
            <a:extLst>
              <a:ext uri="{FF2B5EF4-FFF2-40B4-BE49-F238E27FC236}">
                <a16:creationId xmlns:a16="http://schemas.microsoft.com/office/drawing/2014/main" id="{CFD36F2F-FE03-45F2-86AF-1F0D0AD29C3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B0B8B60D-99BF-4DCD-9A3E-CA2725DABAFC}"/>
              </a:ext>
            </a:extLst>
          </p:cNvPr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20E76A-6C24-46F6-A70C-6079A8D607AA}"/>
              </a:ext>
            </a:extLst>
          </p:cNvPr>
          <p:cNvSpPr txBox="1"/>
          <p:nvPr/>
        </p:nvSpPr>
        <p:spPr>
          <a:xfrm>
            <a:off x="134846" y="2656310"/>
            <a:ext cx="2767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  <a:endParaRPr lang="en-US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요구사항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/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단위업무 정의서</a:t>
            </a:r>
            <a:endParaRPr lang="en-US" altLang="ko-KR" sz="1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3617DDC9-57A4-4A4E-9220-9362EFB18640}"/>
              </a:ext>
            </a:extLst>
          </p:cNvPr>
          <p:cNvSpPr/>
          <p:nvPr/>
        </p:nvSpPr>
        <p:spPr>
          <a:xfrm>
            <a:off x="134846" y="1258725"/>
            <a:ext cx="278606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sz="5000" dirty="0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Urban</a:t>
            </a:r>
          </a:p>
          <a:p>
            <a:pPr>
              <a:lnSpc>
                <a:spcPct val="80000"/>
              </a:lnSpc>
            </a:pPr>
            <a:r>
              <a:rPr lang="en-US" sz="5000" dirty="0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Table</a:t>
            </a:r>
          </a:p>
          <a:p>
            <a:pPr>
              <a:lnSpc>
                <a:spcPct val="80000"/>
              </a:lnSpc>
            </a:pPr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400" y="1199090"/>
            <a:ext cx="8002653" cy="481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56880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val 41"/>
          <p:cNvSpPr>
            <a:spLocks noChangeArrowheads="1"/>
          </p:cNvSpPr>
          <p:nvPr/>
        </p:nvSpPr>
        <p:spPr bwMode="auto">
          <a:xfrm>
            <a:off x="3795713" y="1128713"/>
            <a:ext cx="4594225" cy="4600575"/>
          </a:xfrm>
          <a:prstGeom prst="ellipse">
            <a:avLst/>
          </a:prstGeom>
          <a:solidFill>
            <a:srgbClr val="38343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Freeform 42"/>
          <p:cNvSpPr>
            <a:spLocks noEditPoints="1"/>
          </p:cNvSpPr>
          <p:nvPr/>
        </p:nvSpPr>
        <p:spPr bwMode="auto">
          <a:xfrm>
            <a:off x="3951288" y="1284288"/>
            <a:ext cx="4284663" cy="4289425"/>
          </a:xfrm>
          <a:custGeom>
            <a:avLst/>
            <a:gdLst>
              <a:gd name="T0" fmla="*/ 831 w 1662"/>
              <a:gd name="T1" fmla="*/ 1662 h 1662"/>
              <a:gd name="T2" fmla="*/ 0 w 1662"/>
              <a:gd name="T3" fmla="*/ 831 h 1662"/>
              <a:gd name="T4" fmla="*/ 831 w 1662"/>
              <a:gd name="T5" fmla="*/ 0 h 1662"/>
              <a:gd name="T6" fmla="*/ 1662 w 1662"/>
              <a:gd name="T7" fmla="*/ 831 h 1662"/>
              <a:gd name="T8" fmla="*/ 831 w 1662"/>
              <a:gd name="T9" fmla="*/ 1662 h 1662"/>
              <a:gd name="T10" fmla="*/ 831 w 1662"/>
              <a:gd name="T11" fmla="*/ 12 h 1662"/>
              <a:gd name="T12" fmla="*/ 12 w 1662"/>
              <a:gd name="T13" fmla="*/ 831 h 1662"/>
              <a:gd name="T14" fmla="*/ 831 w 1662"/>
              <a:gd name="T15" fmla="*/ 1650 h 1662"/>
              <a:gd name="T16" fmla="*/ 1650 w 1662"/>
              <a:gd name="T17" fmla="*/ 831 h 1662"/>
              <a:gd name="T18" fmla="*/ 831 w 1662"/>
              <a:gd name="T19" fmla="*/ 12 h 1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62" h="1662">
                <a:moveTo>
                  <a:pt x="831" y="1662"/>
                </a:moveTo>
                <a:cubicBezTo>
                  <a:pt x="373" y="1662"/>
                  <a:pt x="0" y="1289"/>
                  <a:pt x="0" y="831"/>
                </a:cubicBezTo>
                <a:cubicBezTo>
                  <a:pt x="0" y="373"/>
                  <a:pt x="373" y="0"/>
                  <a:pt x="831" y="0"/>
                </a:cubicBezTo>
                <a:cubicBezTo>
                  <a:pt x="1289" y="0"/>
                  <a:pt x="1662" y="373"/>
                  <a:pt x="1662" y="831"/>
                </a:cubicBezTo>
                <a:cubicBezTo>
                  <a:pt x="1662" y="1289"/>
                  <a:pt x="1289" y="1662"/>
                  <a:pt x="831" y="1662"/>
                </a:cubicBezTo>
                <a:close/>
                <a:moveTo>
                  <a:pt x="831" y="12"/>
                </a:moveTo>
                <a:cubicBezTo>
                  <a:pt x="380" y="12"/>
                  <a:pt x="12" y="380"/>
                  <a:pt x="12" y="831"/>
                </a:cubicBezTo>
                <a:cubicBezTo>
                  <a:pt x="12" y="1282"/>
                  <a:pt x="380" y="1650"/>
                  <a:pt x="831" y="1650"/>
                </a:cubicBezTo>
                <a:cubicBezTo>
                  <a:pt x="1282" y="1650"/>
                  <a:pt x="1650" y="1282"/>
                  <a:pt x="1650" y="831"/>
                </a:cubicBezTo>
                <a:cubicBezTo>
                  <a:pt x="1650" y="380"/>
                  <a:pt x="1282" y="12"/>
                  <a:pt x="831" y="12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81"/>
          <p:cNvSpPr>
            <a:spLocks/>
          </p:cNvSpPr>
          <p:nvPr/>
        </p:nvSpPr>
        <p:spPr bwMode="auto">
          <a:xfrm>
            <a:off x="5873751" y="5040313"/>
            <a:ext cx="201613" cy="288925"/>
          </a:xfrm>
          <a:custGeom>
            <a:avLst/>
            <a:gdLst>
              <a:gd name="T0" fmla="*/ 93 w 127"/>
              <a:gd name="T1" fmla="*/ 164 h 182"/>
              <a:gd name="T2" fmla="*/ 20 w 127"/>
              <a:gd name="T3" fmla="*/ 91 h 182"/>
              <a:gd name="T4" fmla="*/ 93 w 127"/>
              <a:gd name="T5" fmla="*/ 18 h 182"/>
              <a:gd name="T6" fmla="*/ 117 w 127"/>
              <a:gd name="T7" fmla="*/ 44 h 182"/>
              <a:gd name="T8" fmla="*/ 127 w 127"/>
              <a:gd name="T9" fmla="*/ 34 h 182"/>
              <a:gd name="T10" fmla="*/ 93 w 127"/>
              <a:gd name="T11" fmla="*/ 0 h 182"/>
              <a:gd name="T12" fmla="*/ 0 w 127"/>
              <a:gd name="T13" fmla="*/ 91 h 182"/>
              <a:gd name="T14" fmla="*/ 93 w 127"/>
              <a:gd name="T15" fmla="*/ 182 h 182"/>
              <a:gd name="T16" fmla="*/ 127 w 127"/>
              <a:gd name="T17" fmla="*/ 148 h 182"/>
              <a:gd name="T18" fmla="*/ 117 w 127"/>
              <a:gd name="T19" fmla="*/ 138 h 182"/>
              <a:gd name="T20" fmla="*/ 93 w 127"/>
              <a:gd name="T21" fmla="*/ 164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7" h="182">
                <a:moveTo>
                  <a:pt x="93" y="164"/>
                </a:moveTo>
                <a:lnTo>
                  <a:pt x="20" y="91"/>
                </a:lnTo>
                <a:lnTo>
                  <a:pt x="93" y="18"/>
                </a:lnTo>
                <a:lnTo>
                  <a:pt x="117" y="44"/>
                </a:lnTo>
                <a:lnTo>
                  <a:pt x="127" y="34"/>
                </a:lnTo>
                <a:lnTo>
                  <a:pt x="93" y="0"/>
                </a:lnTo>
                <a:lnTo>
                  <a:pt x="0" y="91"/>
                </a:lnTo>
                <a:lnTo>
                  <a:pt x="93" y="182"/>
                </a:lnTo>
                <a:lnTo>
                  <a:pt x="127" y="148"/>
                </a:lnTo>
                <a:lnTo>
                  <a:pt x="117" y="138"/>
                </a:lnTo>
                <a:lnTo>
                  <a:pt x="93" y="1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Freeform 82"/>
          <p:cNvSpPr>
            <a:spLocks noEditPoints="1"/>
          </p:cNvSpPr>
          <p:nvPr/>
        </p:nvSpPr>
        <p:spPr bwMode="auto">
          <a:xfrm>
            <a:off x="6000751" y="5040313"/>
            <a:ext cx="290513" cy="288925"/>
          </a:xfrm>
          <a:custGeom>
            <a:avLst/>
            <a:gdLst>
              <a:gd name="T0" fmla="*/ 91 w 183"/>
              <a:gd name="T1" fmla="*/ 0 h 182"/>
              <a:gd name="T2" fmla="*/ 0 w 183"/>
              <a:gd name="T3" fmla="*/ 91 h 182"/>
              <a:gd name="T4" fmla="*/ 91 w 183"/>
              <a:gd name="T5" fmla="*/ 182 h 182"/>
              <a:gd name="T6" fmla="*/ 183 w 183"/>
              <a:gd name="T7" fmla="*/ 91 h 182"/>
              <a:gd name="T8" fmla="*/ 91 w 183"/>
              <a:gd name="T9" fmla="*/ 0 h 182"/>
              <a:gd name="T10" fmla="*/ 18 w 183"/>
              <a:gd name="T11" fmla="*/ 91 h 182"/>
              <a:gd name="T12" fmla="*/ 91 w 183"/>
              <a:gd name="T13" fmla="*/ 18 h 182"/>
              <a:gd name="T14" fmla="*/ 164 w 183"/>
              <a:gd name="T15" fmla="*/ 91 h 182"/>
              <a:gd name="T16" fmla="*/ 91 w 183"/>
              <a:gd name="T17" fmla="*/ 164 h 182"/>
              <a:gd name="T18" fmla="*/ 18 w 183"/>
              <a:gd name="T19" fmla="*/ 91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3" h="182">
                <a:moveTo>
                  <a:pt x="91" y="0"/>
                </a:moveTo>
                <a:lnTo>
                  <a:pt x="0" y="91"/>
                </a:lnTo>
                <a:lnTo>
                  <a:pt x="91" y="182"/>
                </a:lnTo>
                <a:lnTo>
                  <a:pt x="183" y="91"/>
                </a:lnTo>
                <a:lnTo>
                  <a:pt x="91" y="0"/>
                </a:lnTo>
                <a:close/>
                <a:moveTo>
                  <a:pt x="18" y="91"/>
                </a:moveTo>
                <a:lnTo>
                  <a:pt x="91" y="18"/>
                </a:lnTo>
                <a:lnTo>
                  <a:pt x="164" y="91"/>
                </a:lnTo>
                <a:lnTo>
                  <a:pt x="91" y="164"/>
                </a:lnTo>
                <a:lnTo>
                  <a:pt x="18" y="9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83"/>
          <p:cNvSpPr>
            <a:spLocks/>
          </p:cNvSpPr>
          <p:nvPr/>
        </p:nvSpPr>
        <p:spPr bwMode="auto">
          <a:xfrm>
            <a:off x="6111876" y="1528763"/>
            <a:ext cx="200025" cy="288925"/>
          </a:xfrm>
          <a:custGeom>
            <a:avLst/>
            <a:gdLst>
              <a:gd name="T0" fmla="*/ 34 w 126"/>
              <a:gd name="T1" fmla="*/ 164 h 182"/>
              <a:gd name="T2" fmla="*/ 107 w 126"/>
              <a:gd name="T3" fmla="*/ 91 h 182"/>
              <a:gd name="T4" fmla="*/ 34 w 126"/>
              <a:gd name="T5" fmla="*/ 18 h 182"/>
              <a:gd name="T6" fmla="*/ 9 w 126"/>
              <a:gd name="T7" fmla="*/ 44 h 182"/>
              <a:gd name="T8" fmla="*/ 0 w 126"/>
              <a:gd name="T9" fmla="*/ 34 h 182"/>
              <a:gd name="T10" fmla="*/ 34 w 126"/>
              <a:gd name="T11" fmla="*/ 0 h 182"/>
              <a:gd name="T12" fmla="*/ 126 w 126"/>
              <a:gd name="T13" fmla="*/ 91 h 182"/>
              <a:gd name="T14" fmla="*/ 34 w 126"/>
              <a:gd name="T15" fmla="*/ 182 h 182"/>
              <a:gd name="T16" fmla="*/ 0 w 126"/>
              <a:gd name="T17" fmla="*/ 148 h 182"/>
              <a:gd name="T18" fmla="*/ 9 w 126"/>
              <a:gd name="T19" fmla="*/ 138 h 182"/>
              <a:gd name="T20" fmla="*/ 34 w 126"/>
              <a:gd name="T21" fmla="*/ 164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6" h="182">
                <a:moveTo>
                  <a:pt x="34" y="164"/>
                </a:moveTo>
                <a:lnTo>
                  <a:pt x="107" y="91"/>
                </a:lnTo>
                <a:lnTo>
                  <a:pt x="34" y="18"/>
                </a:lnTo>
                <a:lnTo>
                  <a:pt x="9" y="44"/>
                </a:lnTo>
                <a:lnTo>
                  <a:pt x="0" y="34"/>
                </a:lnTo>
                <a:lnTo>
                  <a:pt x="34" y="0"/>
                </a:lnTo>
                <a:lnTo>
                  <a:pt x="126" y="91"/>
                </a:lnTo>
                <a:lnTo>
                  <a:pt x="34" y="182"/>
                </a:lnTo>
                <a:lnTo>
                  <a:pt x="0" y="148"/>
                </a:lnTo>
                <a:lnTo>
                  <a:pt x="9" y="138"/>
                </a:lnTo>
                <a:lnTo>
                  <a:pt x="34" y="1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Freeform 84"/>
          <p:cNvSpPr>
            <a:spLocks noEditPoints="1"/>
          </p:cNvSpPr>
          <p:nvPr/>
        </p:nvSpPr>
        <p:spPr bwMode="auto">
          <a:xfrm>
            <a:off x="5894388" y="1528763"/>
            <a:ext cx="292100" cy="288925"/>
          </a:xfrm>
          <a:custGeom>
            <a:avLst/>
            <a:gdLst>
              <a:gd name="T0" fmla="*/ 0 w 184"/>
              <a:gd name="T1" fmla="*/ 91 h 182"/>
              <a:gd name="T2" fmla="*/ 93 w 184"/>
              <a:gd name="T3" fmla="*/ 182 h 182"/>
              <a:gd name="T4" fmla="*/ 184 w 184"/>
              <a:gd name="T5" fmla="*/ 91 h 182"/>
              <a:gd name="T6" fmla="*/ 93 w 184"/>
              <a:gd name="T7" fmla="*/ 0 h 182"/>
              <a:gd name="T8" fmla="*/ 0 w 184"/>
              <a:gd name="T9" fmla="*/ 91 h 182"/>
              <a:gd name="T10" fmla="*/ 93 w 184"/>
              <a:gd name="T11" fmla="*/ 164 h 182"/>
              <a:gd name="T12" fmla="*/ 20 w 184"/>
              <a:gd name="T13" fmla="*/ 91 h 182"/>
              <a:gd name="T14" fmla="*/ 93 w 184"/>
              <a:gd name="T15" fmla="*/ 18 h 182"/>
              <a:gd name="T16" fmla="*/ 166 w 184"/>
              <a:gd name="T17" fmla="*/ 91 h 182"/>
              <a:gd name="T18" fmla="*/ 93 w 184"/>
              <a:gd name="T19" fmla="*/ 164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4" h="182">
                <a:moveTo>
                  <a:pt x="0" y="91"/>
                </a:moveTo>
                <a:lnTo>
                  <a:pt x="93" y="182"/>
                </a:lnTo>
                <a:lnTo>
                  <a:pt x="184" y="91"/>
                </a:lnTo>
                <a:lnTo>
                  <a:pt x="93" y="0"/>
                </a:lnTo>
                <a:lnTo>
                  <a:pt x="0" y="91"/>
                </a:lnTo>
                <a:close/>
                <a:moveTo>
                  <a:pt x="93" y="164"/>
                </a:moveTo>
                <a:lnTo>
                  <a:pt x="20" y="91"/>
                </a:lnTo>
                <a:lnTo>
                  <a:pt x="93" y="18"/>
                </a:lnTo>
                <a:lnTo>
                  <a:pt x="166" y="91"/>
                </a:lnTo>
                <a:lnTo>
                  <a:pt x="93" y="1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1E5B5E43-6B38-4FF2-A045-A9E94BCCC251}"/>
              </a:ext>
            </a:extLst>
          </p:cNvPr>
          <p:cNvGrpSpPr/>
          <p:nvPr/>
        </p:nvGrpSpPr>
        <p:grpSpPr>
          <a:xfrm>
            <a:off x="4719692" y="2434522"/>
            <a:ext cx="2746266" cy="1988956"/>
            <a:chOff x="4719692" y="2315250"/>
            <a:chExt cx="2746266" cy="1988956"/>
          </a:xfrm>
        </p:grpSpPr>
        <p:sp>
          <p:nvSpPr>
            <p:cNvPr id="1753" name="TextBox 1752"/>
            <p:cNvSpPr txBox="1"/>
            <p:nvPr/>
          </p:nvSpPr>
          <p:spPr>
            <a:xfrm>
              <a:off x="4719692" y="2315250"/>
              <a:ext cx="2746266" cy="11695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7000" dirty="0">
                  <a:solidFill>
                    <a:schemeClr val="bg1"/>
                  </a:solidFill>
                  <a:latin typeface="Calibri" panose="020F0502020204030204" pitchFamily="34" charset="0"/>
                  <a:ea typeface="Raleway" pitchFamily="2" charset="0"/>
                  <a:cs typeface="Calibri" panose="020F0502020204030204" pitchFamily="34" charset="0"/>
                </a:rPr>
                <a:t>THANK</a:t>
              </a:r>
            </a:p>
          </p:txBody>
        </p:sp>
        <p:sp>
          <p:nvSpPr>
            <p:cNvPr id="1754" name="TextBox 1753"/>
            <p:cNvSpPr txBox="1"/>
            <p:nvPr/>
          </p:nvSpPr>
          <p:spPr>
            <a:xfrm>
              <a:off x="4851790" y="3134655"/>
              <a:ext cx="2520177" cy="11695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7000" dirty="0">
                  <a:solidFill>
                    <a:schemeClr val="bg1"/>
                  </a:solidFill>
                  <a:latin typeface="Calibri" panose="020F0502020204030204" pitchFamily="34" charset="0"/>
                  <a:ea typeface="Raleway" pitchFamily="2" charset="0"/>
                  <a:cs typeface="Calibri" panose="020F0502020204030204" pitchFamily="34" charset="0"/>
                </a:rPr>
                <a:t>YOU</a:t>
              </a:r>
              <a:r>
                <a:rPr lang="en-US" sz="7000" dirty="0">
                  <a:solidFill>
                    <a:schemeClr val="bg1"/>
                  </a:solidFill>
                  <a:latin typeface="Calibri" panose="020F0502020204030204" pitchFamily="34" charset="0"/>
                  <a:ea typeface="Raleway" pitchFamily="2" charset="0"/>
                  <a:cs typeface="Calibri" panose="020F0502020204030204" pitchFamily="34" charset="0"/>
                  <a:sym typeface="Wingdings" panose="05000000000000000000" pitchFamily="2" charset="2"/>
                </a:rPr>
                <a:t></a:t>
              </a:r>
              <a:endParaRPr lang="en-US" sz="7000" dirty="0">
                <a:solidFill>
                  <a:schemeClr val="bg1"/>
                </a:solidFill>
                <a:latin typeface="Calibri" panose="020F0502020204030204" pitchFamily="34" charset="0"/>
                <a:ea typeface="Raleway" pitchFamily="2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519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>
            <a:extLst>
              <a:ext uri="{FF2B5EF4-FFF2-40B4-BE49-F238E27FC236}">
                <a16:creationId xmlns:a16="http://schemas.microsoft.com/office/drawing/2014/main" id="{CFD36F2F-FE03-45F2-86AF-1F0D0AD29C3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B0B8B60D-99BF-4DCD-9A3E-CA2725DABAFC}"/>
              </a:ext>
            </a:extLst>
          </p:cNvPr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20E76A-6C24-46F6-A70C-6079A8D607AA}"/>
              </a:ext>
            </a:extLst>
          </p:cNvPr>
          <p:cNvSpPr txBox="1"/>
          <p:nvPr/>
        </p:nvSpPr>
        <p:spPr>
          <a:xfrm>
            <a:off x="134846" y="2656310"/>
            <a:ext cx="2767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  <a:endParaRPr lang="en-US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요구사항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/ 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단위업무 정의서</a:t>
            </a:r>
            <a:endParaRPr lang="en-US" altLang="ko-KR" sz="1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3617DDC9-57A4-4A4E-9220-9362EFB18640}"/>
              </a:ext>
            </a:extLst>
          </p:cNvPr>
          <p:cNvSpPr/>
          <p:nvPr/>
        </p:nvSpPr>
        <p:spPr>
          <a:xfrm>
            <a:off x="134846" y="1258725"/>
            <a:ext cx="278606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sz="5000" dirty="0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Urban</a:t>
            </a:r>
          </a:p>
          <a:p>
            <a:pPr>
              <a:lnSpc>
                <a:spcPct val="80000"/>
              </a:lnSpc>
            </a:pPr>
            <a:r>
              <a:rPr lang="en-US" sz="5000" dirty="0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Table</a:t>
            </a:r>
          </a:p>
          <a:p>
            <a:pPr>
              <a:lnSpc>
                <a:spcPct val="80000"/>
              </a:lnSpc>
            </a:pPr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8813" y="1258725"/>
            <a:ext cx="8054560" cy="4433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652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>
            <a:extLst>
              <a:ext uri="{FF2B5EF4-FFF2-40B4-BE49-F238E27FC236}">
                <a16:creationId xmlns:a16="http://schemas.microsoft.com/office/drawing/2014/main" id="{CFD36F2F-FE03-45F2-86AF-1F0D0AD29C38}"/>
              </a:ext>
            </a:extLst>
          </p:cNvPr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B0B8B60D-99BF-4DCD-9A3E-CA2725DABAFC}"/>
              </a:ext>
            </a:extLst>
          </p:cNvPr>
          <p:cNvSpPr/>
          <p:nvPr/>
        </p:nvSpPr>
        <p:spPr>
          <a:xfrm>
            <a:off x="691332" y="3434125"/>
            <a:ext cx="72000" cy="32786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20E76A-6C24-46F6-A70C-6079A8D607AA}"/>
              </a:ext>
            </a:extLst>
          </p:cNvPr>
          <p:cNvSpPr txBox="1"/>
          <p:nvPr/>
        </p:nvSpPr>
        <p:spPr>
          <a:xfrm>
            <a:off x="134846" y="2656310"/>
            <a:ext cx="2490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산출물</a:t>
            </a:r>
            <a:endParaRPr lang="en-US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</a:t>
            </a:r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 </a:t>
            </a:r>
            <a:r>
              <a:rPr lang="ko-KR" altLang="en-US" sz="1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유스케이스</a:t>
            </a:r>
            <a:r>
              <a:rPr lang="ko-KR" alt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다이어그램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3617DDC9-57A4-4A4E-9220-9362EFB18640}"/>
              </a:ext>
            </a:extLst>
          </p:cNvPr>
          <p:cNvSpPr/>
          <p:nvPr/>
        </p:nvSpPr>
        <p:spPr>
          <a:xfrm>
            <a:off x="134846" y="1258725"/>
            <a:ext cx="278606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sz="5000" dirty="0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Urban</a:t>
            </a:r>
          </a:p>
          <a:p>
            <a:pPr>
              <a:lnSpc>
                <a:spcPct val="80000"/>
              </a:lnSpc>
            </a:pPr>
            <a:r>
              <a:rPr lang="en-US" sz="5000" dirty="0">
                <a:solidFill>
                  <a:schemeClr val="accent2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Table</a:t>
            </a:r>
          </a:p>
          <a:p>
            <a:pPr>
              <a:lnSpc>
                <a:spcPct val="80000"/>
              </a:lnSpc>
            </a:pPr>
            <a:r>
              <a:rPr lang="en-US" altLang="ko-KR" sz="5000" dirty="0">
                <a:solidFill>
                  <a:schemeClr val="accent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sz="5000" dirty="0">
              <a:solidFill>
                <a:schemeClr val="accent2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3487" y="1258725"/>
            <a:ext cx="8711821" cy="474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8251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tro brow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3483F"/>
      </a:accent1>
      <a:accent2>
        <a:srgbClr val="A4906C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57150">
          <a:solidFill>
            <a:srgbClr val="CC33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CC3300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2093</Words>
  <Application>Microsoft Office PowerPoint</Application>
  <PresentationFormat>와이드스크린</PresentationFormat>
  <Paragraphs>650</Paragraphs>
  <Slides>70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70</vt:i4>
      </vt:variant>
    </vt:vector>
  </HeadingPairs>
  <TitlesOfParts>
    <vt:vector size="81" baseType="lpstr">
      <vt:lpstr>Lato</vt:lpstr>
      <vt:lpstr>Lato Light</vt:lpstr>
      <vt:lpstr>Montserrat</vt:lpstr>
      <vt:lpstr>Noto Sans CJK KR Bold</vt:lpstr>
      <vt:lpstr>나눔스퀘어</vt:lpstr>
      <vt:lpstr>맑은 고딕</vt:lpstr>
      <vt:lpstr>Arial</vt:lpstr>
      <vt:lpstr>Calibri</vt:lpstr>
      <vt:lpstr>Calibri Light</vt:lpstr>
      <vt:lpstr>Cambria Math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delight</dc:creator>
  <cp:lastModifiedBy>김 민환</cp:lastModifiedBy>
  <cp:revision>366</cp:revision>
  <dcterms:created xsi:type="dcterms:W3CDTF">2018-08-21T13:08:41Z</dcterms:created>
  <dcterms:modified xsi:type="dcterms:W3CDTF">2019-12-06T11:59:08Z</dcterms:modified>
  <cp:version/>
</cp:coreProperties>
</file>

<file path=docProps/thumbnail.jpeg>
</file>